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32" autoAdjust="0"/>
  </p:normalViewPr>
  <p:slideViewPr>
    <p:cSldViewPr>
      <p:cViewPr varScale="1">
        <p:scale>
          <a:sx n="67" d="100"/>
          <a:sy n="67" d="100"/>
        </p:scale>
        <p:origin x="-14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63E95-E5A5-4903-ADE7-4271D2BC9BC1}" type="datetimeFigureOut">
              <a:rPr lang="en-CA" smtClean="0"/>
              <a:pPr/>
              <a:t>17-03-06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6F86C-86F7-42D6-BE44-C3451E175638}" type="slidenum">
              <a:rPr lang="en-CA" smtClean="0"/>
              <a:pPr/>
              <a:t>‹#›</a:t>
            </a:fld>
            <a:endParaRPr lang="en-CA"/>
          </a:p>
        </p:txBody>
      </p:sp>
    </p:spTree>
    <p:extLst>
      <p:ext uri="{BB962C8B-B14F-4D97-AF65-F5344CB8AC3E}">
        <p14:creationId xmlns:p14="http://schemas.microsoft.com/office/powerpoint/2010/main" val="101082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youtube.com/watch?v=2G-yUuiqIZ0"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allaboutfood.aitc.ca/article/your-questions-about-biotechnology-answered.php"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Soil</a:t>
            </a:r>
            <a:r>
              <a:rPr lang="en-CA" baseline="0" dirty="0"/>
              <a:t> is so important when it comes to growing crops.  Soils need the right balance of nutrients and ph to be good for growing food.  This map shows how soil differs across the country.  </a:t>
            </a:r>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5</a:t>
            </a:fld>
            <a:endParaRPr lang="en-CA"/>
          </a:p>
        </p:txBody>
      </p:sp>
    </p:spTree>
    <p:extLst>
      <p:ext uri="{BB962C8B-B14F-4D97-AF65-F5344CB8AC3E}">
        <p14:creationId xmlns:p14="http://schemas.microsoft.com/office/powerpoint/2010/main" val="67764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Arctic Tundra</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coldest and driest part of Canada.  Winter nights last for months</a:t>
            </a:r>
          </a:p>
          <a:p>
            <a:r>
              <a:rPr lang="en-CA" sz="1200" kern="1200" dirty="0">
                <a:solidFill>
                  <a:schemeClr val="tx1"/>
                </a:solidFill>
                <a:latin typeface="+mn-lt"/>
                <a:ea typeface="+mn-ea"/>
                <a:cs typeface="+mn-cs"/>
              </a:rPr>
              <a:t>Geology: Permafrost means ground is always frozen</a:t>
            </a:r>
          </a:p>
          <a:p>
            <a:r>
              <a:rPr lang="en-CA" sz="1200" kern="1200" dirty="0">
                <a:solidFill>
                  <a:schemeClr val="tx1"/>
                </a:solidFill>
                <a:latin typeface="+mn-lt"/>
                <a:ea typeface="+mn-ea"/>
                <a:cs typeface="+mn-cs"/>
              </a:rPr>
              <a:t>Agriculture: none</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14</a:t>
            </a:fld>
            <a:endParaRPr lang="en-CA"/>
          </a:p>
        </p:txBody>
      </p:sp>
    </p:spTree>
    <p:extLst>
      <p:ext uri="{BB962C8B-B14F-4D97-AF65-F5344CB8AC3E}">
        <p14:creationId xmlns:p14="http://schemas.microsoft.com/office/powerpoint/2010/main" val="369926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Arctic Mountains and Fiords </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very cold and lots of snow but long days during a short summer</a:t>
            </a:r>
          </a:p>
          <a:p>
            <a:r>
              <a:rPr lang="en-CA" sz="1200" kern="1200" dirty="0">
                <a:solidFill>
                  <a:schemeClr val="tx1"/>
                </a:solidFill>
                <a:latin typeface="+mn-lt"/>
                <a:ea typeface="+mn-ea"/>
                <a:cs typeface="+mn-cs"/>
              </a:rPr>
              <a:t>Geology: large mountains and </a:t>
            </a:r>
            <a:r>
              <a:rPr lang="en-CA" sz="1200" kern="1200" dirty="0" err="1">
                <a:solidFill>
                  <a:schemeClr val="tx1"/>
                </a:solidFill>
                <a:latin typeface="+mn-lt"/>
                <a:ea typeface="+mn-ea"/>
                <a:cs typeface="+mn-cs"/>
              </a:rPr>
              <a:t>deolate</a:t>
            </a:r>
            <a:r>
              <a:rPr lang="en-CA" sz="1200" kern="1200" dirty="0">
                <a:solidFill>
                  <a:schemeClr val="tx1"/>
                </a:solidFill>
                <a:latin typeface="+mn-lt"/>
                <a:ea typeface="+mn-ea"/>
                <a:cs typeface="+mn-cs"/>
              </a:rPr>
              <a:t> valleys</a:t>
            </a:r>
          </a:p>
          <a:p>
            <a:r>
              <a:rPr lang="en-CA" sz="1200" kern="1200" dirty="0">
                <a:solidFill>
                  <a:schemeClr val="tx1"/>
                </a:solidFill>
                <a:latin typeface="+mn-lt"/>
                <a:ea typeface="+mn-ea"/>
                <a:cs typeface="+mn-cs"/>
              </a:rPr>
              <a:t>Agriculture: none </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15</a:t>
            </a:fld>
            <a:endParaRPr lang="en-CA"/>
          </a:p>
        </p:txBody>
      </p:sp>
    </p:spTree>
    <p:extLst>
      <p:ext uri="{BB962C8B-B14F-4D97-AF65-F5344CB8AC3E}">
        <p14:creationId xmlns:p14="http://schemas.microsoft.com/office/powerpoint/2010/main" val="44285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Northeastern Forest</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lots of wetlands close to Hudson bay.  Climate varies throughout with mild winters on east and cold winters on west. </a:t>
            </a:r>
          </a:p>
          <a:p>
            <a:r>
              <a:rPr lang="en-CA" sz="1200" kern="1200" dirty="0">
                <a:solidFill>
                  <a:schemeClr val="tx1"/>
                </a:solidFill>
                <a:latin typeface="+mn-lt"/>
                <a:ea typeface="+mn-ea"/>
                <a:cs typeface="+mn-cs"/>
              </a:rPr>
              <a:t>Geology: flat and poor drainage means bogs and wetlands near Hudson bay with bedrock known as the Canadian  Shield and thick boreal forest.  </a:t>
            </a:r>
          </a:p>
          <a:p>
            <a:r>
              <a:rPr lang="en-CA" sz="1200" kern="1200" dirty="0">
                <a:solidFill>
                  <a:schemeClr val="tx1"/>
                </a:solidFill>
                <a:latin typeface="+mn-lt"/>
                <a:ea typeface="+mn-ea"/>
                <a:cs typeface="+mn-cs"/>
              </a:rPr>
              <a:t>Agriculture: forestry, mining etc. </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16</a:t>
            </a:fld>
            <a:endParaRPr lang="en-CA"/>
          </a:p>
        </p:txBody>
      </p:sp>
    </p:spTree>
    <p:extLst>
      <p:ext uri="{BB962C8B-B14F-4D97-AF65-F5344CB8AC3E}">
        <p14:creationId xmlns:p14="http://schemas.microsoft.com/office/powerpoint/2010/main" val="255478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Atlantic</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cool summers, warm winters.  Heavy precipitation and lots of storms</a:t>
            </a:r>
          </a:p>
          <a:p>
            <a:r>
              <a:rPr lang="en-CA" sz="1200" kern="1200" dirty="0">
                <a:solidFill>
                  <a:schemeClr val="tx1"/>
                </a:solidFill>
                <a:latin typeface="+mn-lt"/>
                <a:ea typeface="+mn-ea"/>
                <a:cs typeface="+mn-cs"/>
              </a:rPr>
              <a:t>Geology: sedimentary bedrock.  Acid soils in the inland but some better soil on lowlands. </a:t>
            </a:r>
          </a:p>
          <a:p>
            <a:r>
              <a:rPr lang="en-CA" sz="1200" kern="1200" dirty="0">
                <a:solidFill>
                  <a:schemeClr val="tx1"/>
                </a:solidFill>
                <a:latin typeface="+mn-lt"/>
                <a:ea typeface="+mn-ea"/>
                <a:cs typeface="+mn-cs"/>
              </a:rPr>
              <a:t>Agriculture /Main commodities: some agriculture on lowlands but inland where soil is acidic is better for forest. fishing, potatoes are main commodities</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17</a:t>
            </a:fld>
            <a:endParaRPr lang="en-CA"/>
          </a:p>
        </p:txBody>
      </p:sp>
    </p:spTree>
    <p:extLst>
      <p:ext uri="{BB962C8B-B14F-4D97-AF65-F5344CB8AC3E}">
        <p14:creationId xmlns:p14="http://schemas.microsoft.com/office/powerpoint/2010/main" val="388476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Climate: very dry and extreme temperatures</a:t>
            </a:r>
          </a:p>
          <a:p>
            <a:r>
              <a:rPr lang="en-CA" sz="1200" kern="1200" dirty="0">
                <a:solidFill>
                  <a:schemeClr val="tx1"/>
                </a:solidFill>
                <a:latin typeface="+mn-lt"/>
                <a:ea typeface="+mn-ea"/>
                <a:cs typeface="+mn-cs"/>
              </a:rPr>
              <a:t>Geology: fertile soils mean that 95% of plains have been converted to farm land</a:t>
            </a:r>
          </a:p>
          <a:p>
            <a:r>
              <a:rPr lang="en-CA" sz="1200" kern="1200" dirty="0">
                <a:solidFill>
                  <a:schemeClr val="tx1"/>
                </a:solidFill>
                <a:latin typeface="+mn-lt"/>
                <a:ea typeface="+mn-ea"/>
                <a:cs typeface="+mn-cs"/>
              </a:rPr>
              <a:t>Agriculture: Many grains and oil seeds are grown on this fertile land</a:t>
            </a:r>
          </a:p>
          <a:p>
            <a:endParaRPr lang="en-CA" dirty="0"/>
          </a:p>
          <a:p>
            <a:r>
              <a:rPr lang="en-CA" dirty="0"/>
              <a:t>Mostly beige</a:t>
            </a:r>
            <a:r>
              <a:rPr lang="en-CA" baseline="0" dirty="0"/>
              <a:t> as it is very </a:t>
            </a:r>
            <a:r>
              <a:rPr lang="en-CA" baseline="0" dirty="0" err="1"/>
              <a:t>agriculutral</a:t>
            </a:r>
            <a:r>
              <a:rPr lang="en-CA" baseline="0" dirty="0"/>
              <a:t> </a:t>
            </a:r>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18</a:t>
            </a:fld>
            <a:endParaRPr lang="en-CA"/>
          </a:p>
        </p:txBody>
      </p:sp>
    </p:spTree>
    <p:extLst>
      <p:ext uri="{BB962C8B-B14F-4D97-AF65-F5344CB8AC3E}">
        <p14:creationId xmlns:p14="http://schemas.microsoft.com/office/powerpoint/2010/main" val="190201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Climate: cool winters and warm summers </a:t>
            </a:r>
          </a:p>
          <a:p>
            <a:r>
              <a:rPr lang="en-CA" sz="1200" kern="1200" dirty="0">
                <a:solidFill>
                  <a:schemeClr val="tx1"/>
                </a:solidFill>
                <a:latin typeface="+mn-lt"/>
                <a:ea typeface="+mn-ea"/>
                <a:cs typeface="+mn-cs"/>
              </a:rPr>
              <a:t>Geology: rich agricultural soils.  Many water ways and lakes</a:t>
            </a:r>
          </a:p>
          <a:p>
            <a:r>
              <a:rPr lang="en-CA" sz="1200" kern="1200" dirty="0">
                <a:solidFill>
                  <a:schemeClr val="tx1"/>
                </a:solidFill>
                <a:latin typeface="+mn-lt"/>
                <a:ea typeface="+mn-ea"/>
                <a:cs typeface="+mn-cs"/>
              </a:rPr>
              <a:t>Agriculture/ Main Commodities: Very productive area agriculturally but also contains expanding cities, half of Canada’s population and high levels of pollution. very diverse, grain crops, livestock etc.</a:t>
            </a:r>
          </a:p>
          <a:p>
            <a:endParaRPr lang="en-CA" dirty="0"/>
          </a:p>
          <a:p>
            <a:r>
              <a:rPr lang="en-CA" dirty="0"/>
              <a:t>-Mostly beige</a:t>
            </a:r>
            <a:r>
              <a:rPr lang="en-CA" baseline="0" dirty="0"/>
              <a:t> for agricultural land </a:t>
            </a:r>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19</a:t>
            </a:fld>
            <a:endParaRPr lang="en-CA"/>
          </a:p>
        </p:txBody>
      </p:sp>
    </p:spTree>
    <p:extLst>
      <p:ext uri="{BB962C8B-B14F-4D97-AF65-F5344CB8AC3E}">
        <p14:creationId xmlns:p14="http://schemas.microsoft.com/office/powerpoint/2010/main" val="150283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 more accurate</a:t>
            </a:r>
            <a:r>
              <a:rPr lang="en-CA" baseline="0" dirty="0"/>
              <a:t> depiction of Canada's agricultural land.  Now discuss these critical thinking questions:</a:t>
            </a:r>
          </a:p>
          <a:p>
            <a:endParaRPr lang="en-CA" baseline="0" dirty="0"/>
          </a:p>
          <a:p>
            <a:pPr lvl="0"/>
            <a:r>
              <a:rPr lang="en-CA" sz="1200" kern="1200" dirty="0">
                <a:solidFill>
                  <a:schemeClr val="tx1"/>
                </a:solidFill>
                <a:latin typeface="+mn-lt"/>
                <a:ea typeface="+mn-ea"/>
                <a:cs typeface="+mn-cs"/>
              </a:rPr>
              <a:t>How does land dictate what is produced where?</a:t>
            </a:r>
          </a:p>
          <a:p>
            <a:pPr lvl="0"/>
            <a:r>
              <a:rPr lang="en-CA" sz="1200" kern="1200" dirty="0">
                <a:solidFill>
                  <a:schemeClr val="tx1"/>
                </a:solidFill>
                <a:latin typeface="+mn-lt"/>
                <a:ea typeface="+mn-ea"/>
                <a:cs typeface="+mn-cs"/>
              </a:rPr>
              <a:t>Are there some commodities that you think are more important than others? Justify your response.</a:t>
            </a:r>
          </a:p>
          <a:p>
            <a:pPr lvl="0"/>
            <a:r>
              <a:rPr lang="en-CA" sz="1200" kern="1200" dirty="0">
                <a:solidFill>
                  <a:schemeClr val="tx1"/>
                </a:solidFill>
                <a:latin typeface="+mn-lt"/>
                <a:ea typeface="+mn-ea"/>
                <a:cs typeface="+mn-cs"/>
              </a:rPr>
              <a:t>Why is the way we</a:t>
            </a:r>
            <a:r>
              <a:rPr lang="en-CA" sz="1200" kern="1200" baseline="0" dirty="0">
                <a:solidFill>
                  <a:schemeClr val="tx1"/>
                </a:solidFill>
                <a:latin typeface="+mn-lt"/>
                <a:ea typeface="+mn-ea"/>
                <a:cs typeface="+mn-cs"/>
              </a:rPr>
              <a:t> use our agricultural land so important?</a:t>
            </a:r>
            <a:endParaRPr lang="en-CA" sz="1200" kern="1200" dirty="0">
              <a:solidFill>
                <a:schemeClr val="tx1"/>
              </a:solidFill>
              <a:latin typeface="+mn-lt"/>
              <a:ea typeface="+mn-ea"/>
              <a:cs typeface="+mn-cs"/>
            </a:endParaRPr>
          </a:p>
          <a:p>
            <a:pPr lvl="0"/>
            <a:r>
              <a:rPr lang="en-CA" sz="1200" kern="1200" dirty="0">
                <a:solidFill>
                  <a:schemeClr val="tx1"/>
                </a:solidFill>
                <a:latin typeface="+mn-lt"/>
                <a:ea typeface="+mn-ea"/>
                <a:cs typeface="+mn-cs"/>
              </a:rPr>
              <a:t>Do you think food prices vary across Canada? Across your province? Explain your reasoning.</a:t>
            </a:r>
          </a:p>
          <a:p>
            <a:pPr lvl="0"/>
            <a:r>
              <a:rPr lang="en-CA" sz="1200" kern="1200" dirty="0">
                <a:solidFill>
                  <a:schemeClr val="tx1"/>
                </a:solidFill>
                <a:latin typeface="+mn-lt"/>
                <a:ea typeface="+mn-ea"/>
                <a:cs typeface="+mn-cs"/>
              </a:rPr>
              <a:t>What are the major challenges, if any, that farmers face? How could these challenges be tackled?</a:t>
            </a:r>
          </a:p>
          <a:p>
            <a:pPr lvl="0"/>
            <a:r>
              <a:rPr lang="en-CA" sz="1200" kern="1200" dirty="0">
                <a:solidFill>
                  <a:schemeClr val="tx1"/>
                </a:solidFill>
                <a:latin typeface="+mn-lt"/>
                <a:ea typeface="+mn-ea"/>
                <a:cs typeface="+mn-cs"/>
              </a:rPr>
              <a:t>Should the types of farms in Ontario be more evenly distributed? Justify your response.</a:t>
            </a:r>
          </a:p>
          <a:p>
            <a:pPr lvl="0"/>
            <a:r>
              <a:rPr lang="en-CA" sz="1200" kern="1200" dirty="0">
                <a:solidFill>
                  <a:schemeClr val="tx1"/>
                </a:solidFill>
                <a:latin typeface="+mn-lt"/>
                <a:ea typeface="+mn-ea"/>
                <a:cs typeface="+mn-cs"/>
              </a:rPr>
              <a:t>How does consumer demand impact what is produced in Canada?</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20</a:t>
            </a:fld>
            <a:endParaRPr lang="en-CA"/>
          </a:p>
        </p:txBody>
      </p:sp>
    </p:spTree>
    <p:extLst>
      <p:ext uri="{BB962C8B-B14F-4D97-AF65-F5344CB8AC3E}">
        <p14:creationId xmlns:p14="http://schemas.microsoft.com/office/powerpoint/2010/main" val="413937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Discussion about Land</a:t>
            </a:r>
            <a:r>
              <a:rPr lang="en-CA" baseline="0" dirty="0"/>
              <a:t> use: Ontario had some of the best agricultural land yet only 5.6% is used for farmland – why?</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21</a:t>
            </a:fld>
            <a:endParaRPr lang="en-CA"/>
          </a:p>
        </p:txBody>
      </p:sp>
    </p:spTree>
    <p:extLst>
      <p:ext uri="{BB962C8B-B14F-4D97-AF65-F5344CB8AC3E}">
        <p14:creationId xmlns:p14="http://schemas.microsoft.com/office/powerpoint/2010/main" val="163059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Now discuss the commodities that each group guess and why some regions will produce</a:t>
            </a:r>
            <a:r>
              <a:rPr lang="en-CA" baseline="0" dirty="0"/>
              <a:t> certain crops. Notice that grains and oilseeds are in the agricultural areas with arable land.  Other regions rely more heavily on livestock production.  Notice that areas without good arable land and good climates for growing use greenhouses (Northwest Territories( </a:t>
            </a:r>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22</a:t>
            </a:fld>
            <a:endParaRPr lang="en-CA"/>
          </a:p>
        </p:txBody>
      </p:sp>
    </p:spTree>
    <p:extLst>
      <p:ext uri="{BB962C8B-B14F-4D97-AF65-F5344CB8AC3E}">
        <p14:creationId xmlns:p14="http://schemas.microsoft.com/office/powerpoint/2010/main" val="3397624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Ask</a:t>
            </a:r>
            <a:r>
              <a:rPr lang="en-CA" baseline="0" dirty="0"/>
              <a:t> students to define GMO and Biotechnology to assess their level of understanding and adjust teaching activities as required.</a:t>
            </a:r>
            <a:endParaRPr lang="en-CA" dirty="0"/>
          </a:p>
          <a:p>
            <a:endParaRPr lang="en-CA" dirty="0"/>
          </a:p>
        </p:txBody>
      </p:sp>
      <p:sp>
        <p:nvSpPr>
          <p:cNvPr id="4" name="Slide Number Placeholder 3"/>
          <p:cNvSpPr>
            <a:spLocks noGrp="1"/>
          </p:cNvSpPr>
          <p:nvPr>
            <p:ph type="sldNum" sz="quarter" idx="10"/>
          </p:nvPr>
        </p:nvSpPr>
        <p:spPr/>
        <p:txBody>
          <a:bodyPr/>
          <a:lstStyle/>
          <a:p>
            <a:fld id="{A51AF1F8-FB08-41DE-863E-271D8EB22DE6}" type="slidenum">
              <a:rPr lang="en-CA" smtClean="0"/>
              <a:pPr/>
              <a:t>23</a:t>
            </a:fld>
            <a:endParaRPr lang="en-CA"/>
          </a:p>
        </p:txBody>
      </p:sp>
    </p:spTree>
    <p:extLst>
      <p:ext uri="{BB962C8B-B14F-4D97-AF65-F5344CB8AC3E}">
        <p14:creationId xmlns:p14="http://schemas.microsoft.com/office/powerpoint/2010/main" val="181998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Landforms,</a:t>
            </a:r>
            <a:r>
              <a:rPr lang="en-CA" baseline="0" dirty="0"/>
              <a:t> something closely related to soil is another way to look at what can grow where.  Notice the similarities in shapes of the graphs.  </a:t>
            </a:r>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6</a:t>
            </a:fld>
            <a:endParaRPr lang="en-CA"/>
          </a:p>
        </p:txBody>
      </p:sp>
    </p:spTree>
    <p:extLst>
      <p:ext uri="{BB962C8B-B14F-4D97-AF65-F5344CB8AC3E}">
        <p14:creationId xmlns:p14="http://schemas.microsoft.com/office/powerpoint/2010/main" val="346321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Play the video</a:t>
            </a:r>
            <a:r>
              <a:rPr lang="en-CA" sz="1200" kern="1200" baseline="0" dirty="0">
                <a:solidFill>
                  <a:schemeClr val="tx1"/>
                </a:solidFill>
                <a:latin typeface="+mn-lt"/>
                <a:ea typeface="+mn-ea"/>
                <a:cs typeface="+mn-cs"/>
              </a:rPr>
              <a:t> “How GMO’s are Made: The Papaya Story” </a:t>
            </a:r>
            <a:r>
              <a:rPr lang="en-CA" sz="1200" dirty="0">
                <a:hlinkClick r:id="rId3"/>
              </a:rPr>
              <a:t>https://www.youtube.com/watch?v=2G-yUuiqIZ0</a:t>
            </a:r>
            <a:endParaRPr lang="en-CA" sz="1200" kern="1200" dirty="0">
              <a:solidFill>
                <a:schemeClr val="tx1"/>
              </a:solidFill>
              <a:latin typeface="+mn-lt"/>
              <a:ea typeface="+mn-ea"/>
              <a:cs typeface="+mn-cs"/>
            </a:endParaRPr>
          </a:p>
          <a:p>
            <a:r>
              <a:rPr lang="en-CA" sz="1200" kern="1200">
                <a:solidFill>
                  <a:schemeClr val="tx1"/>
                </a:solidFill>
                <a:latin typeface="+mn-lt"/>
                <a:ea typeface="+mn-ea"/>
                <a:cs typeface="+mn-cs"/>
              </a:rPr>
              <a:t>Discuss </a:t>
            </a:r>
            <a:r>
              <a:rPr lang="en-CA" sz="1200" kern="1200" dirty="0">
                <a:solidFill>
                  <a:schemeClr val="tx1"/>
                </a:solidFill>
                <a:latin typeface="+mn-lt"/>
                <a:ea typeface="+mn-ea"/>
                <a:cs typeface="+mn-cs"/>
              </a:rPr>
              <a:t>as a class the reasons GMO’s were created and what steps are taken to create GMOs.  Briefly discuss bias in the video. </a:t>
            </a:r>
            <a:endParaRPr lang="en-CA" dirty="0"/>
          </a:p>
        </p:txBody>
      </p:sp>
      <p:sp>
        <p:nvSpPr>
          <p:cNvPr id="4" name="Slide Number Placeholder 3"/>
          <p:cNvSpPr>
            <a:spLocks noGrp="1"/>
          </p:cNvSpPr>
          <p:nvPr>
            <p:ph type="sldNum" sz="quarter" idx="10"/>
          </p:nvPr>
        </p:nvSpPr>
        <p:spPr/>
        <p:txBody>
          <a:bodyPr/>
          <a:lstStyle/>
          <a:p>
            <a:fld id="{A51AF1F8-FB08-41DE-863E-271D8EB22DE6}" type="slidenum">
              <a:rPr lang="en-CA" smtClean="0"/>
              <a:pPr/>
              <a:t>24</a:t>
            </a:fld>
            <a:endParaRPr lang="en-CA"/>
          </a:p>
        </p:txBody>
      </p:sp>
    </p:spTree>
    <p:extLst>
      <p:ext uri="{BB962C8B-B14F-4D97-AF65-F5344CB8AC3E}">
        <p14:creationId xmlns:p14="http://schemas.microsoft.com/office/powerpoint/2010/main" val="269964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Provide students with the Plant Biotechnology infographic and go through as a class.  Outline the different types of GMO and facts on the infographic.  Highlight career opportunities in GMO and ask class if they can think of any more.  Talk about the role each of the outlined careers plays in plant biotech. </a:t>
            </a:r>
            <a:endParaRPr lang="en-CA" dirty="0"/>
          </a:p>
        </p:txBody>
      </p:sp>
      <p:sp>
        <p:nvSpPr>
          <p:cNvPr id="4" name="Slide Number Placeholder 3"/>
          <p:cNvSpPr>
            <a:spLocks noGrp="1"/>
          </p:cNvSpPr>
          <p:nvPr>
            <p:ph type="sldNum" sz="quarter" idx="10"/>
          </p:nvPr>
        </p:nvSpPr>
        <p:spPr/>
        <p:txBody>
          <a:bodyPr/>
          <a:lstStyle/>
          <a:p>
            <a:fld id="{A51AF1F8-FB08-41DE-863E-271D8EB22DE6}" type="slidenum">
              <a:rPr lang="en-CA" smtClean="0"/>
              <a:pPr/>
              <a:t>25</a:t>
            </a:fld>
            <a:endParaRPr lang="en-CA"/>
          </a:p>
        </p:txBody>
      </p:sp>
    </p:spTree>
    <p:extLst>
      <p:ext uri="{BB962C8B-B14F-4D97-AF65-F5344CB8AC3E}">
        <p14:creationId xmlns:p14="http://schemas.microsoft.com/office/powerpoint/2010/main" val="3656964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mn-lt"/>
                <a:ea typeface="+mn-ea"/>
                <a:cs typeface="+mn-cs"/>
              </a:rPr>
              <a:t>Discuss the role of a consumer.  Talk about how there has been GM foods that have been rejected by consumers and taken off the market.  Help students realize their role in the debate and how important it is to make informed decisions.  </a:t>
            </a:r>
          </a:p>
          <a:p>
            <a:endParaRPr lang="en-CA" dirty="0"/>
          </a:p>
        </p:txBody>
      </p:sp>
      <p:sp>
        <p:nvSpPr>
          <p:cNvPr id="4" name="Slide Number Placeholder 3"/>
          <p:cNvSpPr>
            <a:spLocks noGrp="1"/>
          </p:cNvSpPr>
          <p:nvPr>
            <p:ph type="sldNum" sz="quarter" idx="10"/>
          </p:nvPr>
        </p:nvSpPr>
        <p:spPr/>
        <p:txBody>
          <a:bodyPr/>
          <a:lstStyle/>
          <a:p>
            <a:fld id="{A51AF1F8-FB08-41DE-863E-271D8EB22DE6}" type="slidenum">
              <a:rPr lang="en-CA" smtClean="0"/>
              <a:pPr/>
              <a:t>26</a:t>
            </a:fld>
            <a:endParaRPr lang="en-CA"/>
          </a:p>
        </p:txBody>
      </p:sp>
    </p:spTree>
    <p:extLst>
      <p:ext uri="{BB962C8B-B14F-4D97-AF65-F5344CB8AC3E}">
        <p14:creationId xmlns:p14="http://schemas.microsoft.com/office/powerpoint/2010/main" val="3189887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a:solidFill>
                  <a:schemeClr val="tx1"/>
                </a:solidFill>
                <a:latin typeface="+mn-lt"/>
                <a:ea typeface="+mn-ea"/>
                <a:cs typeface="+mn-cs"/>
              </a:rPr>
              <a:t>Have student’s come together and do a 4 corners activity. On each wall have “Agree, Disagree, Strongly Agree and Strongly Disagree” </a:t>
            </a:r>
          </a:p>
          <a:p>
            <a:pPr lvl="0"/>
            <a:r>
              <a:rPr lang="en-CA" sz="1200" kern="1200" dirty="0">
                <a:solidFill>
                  <a:schemeClr val="tx1"/>
                </a:solidFill>
                <a:latin typeface="+mn-lt"/>
                <a:ea typeface="+mn-ea"/>
                <a:cs typeface="+mn-cs"/>
              </a:rPr>
              <a:t>Ask students to move to the corner that represents their point of view as consumers:</a:t>
            </a:r>
          </a:p>
          <a:p>
            <a:endParaRPr lang="en-CA" dirty="0"/>
          </a:p>
        </p:txBody>
      </p:sp>
      <p:sp>
        <p:nvSpPr>
          <p:cNvPr id="4" name="Slide Number Placeholder 3"/>
          <p:cNvSpPr>
            <a:spLocks noGrp="1"/>
          </p:cNvSpPr>
          <p:nvPr>
            <p:ph type="sldNum" sz="quarter" idx="10"/>
          </p:nvPr>
        </p:nvSpPr>
        <p:spPr/>
        <p:txBody>
          <a:bodyPr/>
          <a:lstStyle/>
          <a:p>
            <a:fld id="{A51AF1F8-FB08-41DE-863E-271D8EB22DE6}" type="slidenum">
              <a:rPr lang="en-CA" smtClean="0"/>
              <a:pPr/>
              <a:t>27</a:t>
            </a:fld>
            <a:endParaRPr lang="en-CA"/>
          </a:p>
        </p:txBody>
      </p:sp>
    </p:spTree>
    <p:extLst>
      <p:ext uri="{BB962C8B-B14F-4D97-AF65-F5344CB8AC3E}">
        <p14:creationId xmlns:p14="http://schemas.microsoft.com/office/powerpoint/2010/main" val="43832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dirty="0">
                <a:solidFill>
                  <a:schemeClr val="tx1"/>
                </a:solidFill>
                <a:latin typeface="+mn-lt"/>
                <a:ea typeface="+mn-ea"/>
                <a:cs typeface="+mn-cs"/>
              </a:rPr>
              <a:t>After each question facilitate discussion and ask each group why they are standing where they are. </a:t>
            </a:r>
          </a:p>
          <a:p>
            <a:pPr lvl="0"/>
            <a:r>
              <a:rPr lang="en-CA" sz="1200" kern="1200" dirty="0">
                <a:solidFill>
                  <a:schemeClr val="tx1"/>
                </a:solidFill>
                <a:latin typeface="+mn-lt"/>
                <a:ea typeface="+mn-ea"/>
                <a:cs typeface="+mn-cs"/>
              </a:rPr>
              <a:t>If time permits go to </a:t>
            </a:r>
            <a:r>
              <a:rPr lang="en-CA" sz="1200" u="sng" kern="1200" dirty="0">
                <a:solidFill>
                  <a:schemeClr val="tx1"/>
                </a:solidFill>
                <a:latin typeface="+mn-lt"/>
                <a:ea typeface="+mn-ea"/>
                <a:cs typeface="+mn-cs"/>
                <a:hlinkClick r:id="rId3"/>
              </a:rPr>
              <a:t>http://allaboutfood.aitc.ca/article/your-questions-about-biotechnology-answered.php</a:t>
            </a:r>
            <a:r>
              <a:rPr lang="en-CA" sz="1200" kern="1200" dirty="0">
                <a:solidFill>
                  <a:schemeClr val="tx1"/>
                </a:solidFill>
                <a:latin typeface="+mn-lt"/>
                <a:ea typeface="+mn-ea"/>
                <a:cs typeface="+mn-cs"/>
              </a:rPr>
              <a:t> and click on questions.  As a class discuss each of the questions (click on a question to make it full screen display)</a:t>
            </a:r>
          </a:p>
          <a:p>
            <a:pPr lvl="0"/>
            <a:r>
              <a:rPr lang="en-CA" sz="1200" kern="1200" dirty="0">
                <a:solidFill>
                  <a:schemeClr val="tx1"/>
                </a:solidFill>
                <a:latin typeface="+mn-lt"/>
                <a:ea typeface="+mn-ea"/>
                <a:cs typeface="+mn-cs"/>
              </a:rPr>
              <a:t>Finish with the idea that there are many perspectives and no right or wrong answer.  It should always be a goal to look at the source and credibility of a statement before taking all you hear as truth.  Also discuss the possibility of looking at GMOs on a case by case basis and not treat all scenarios the same.   </a:t>
            </a:r>
          </a:p>
          <a:p>
            <a:endParaRPr lang="en-CA" dirty="0"/>
          </a:p>
        </p:txBody>
      </p:sp>
      <p:sp>
        <p:nvSpPr>
          <p:cNvPr id="4" name="Slide Number Placeholder 3"/>
          <p:cNvSpPr>
            <a:spLocks noGrp="1"/>
          </p:cNvSpPr>
          <p:nvPr>
            <p:ph type="sldNum" sz="quarter" idx="10"/>
          </p:nvPr>
        </p:nvSpPr>
        <p:spPr/>
        <p:txBody>
          <a:bodyPr/>
          <a:lstStyle/>
          <a:p>
            <a:fld id="{A51AF1F8-FB08-41DE-863E-271D8EB22DE6}" type="slidenum">
              <a:rPr lang="en-CA" smtClean="0"/>
              <a:pPr/>
              <a:t>28</a:t>
            </a:fld>
            <a:endParaRPr lang="en-CA"/>
          </a:p>
        </p:txBody>
      </p:sp>
    </p:spTree>
    <p:extLst>
      <p:ext uri="{BB962C8B-B14F-4D97-AF65-F5344CB8AC3E}">
        <p14:creationId xmlns:p14="http://schemas.microsoft.com/office/powerpoint/2010/main" val="379572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Of</a:t>
            </a:r>
            <a:r>
              <a:rPr lang="en-CA" baseline="0" dirty="0"/>
              <a:t> course climate is another key factor when looking at what we can grow in Canada.  Temperature, precipitation, length of growing season and amount of sunlight all are key factors in growing crops.  Again, see he similarities between the soil and landform maps – the soils and landforms are very closely interconnected with climate. </a:t>
            </a:r>
          </a:p>
          <a:p>
            <a:endParaRPr lang="en-CA" baseline="0"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7</a:t>
            </a:fld>
            <a:endParaRPr lang="en-CA"/>
          </a:p>
        </p:txBody>
      </p:sp>
    </p:spTree>
    <p:extLst>
      <p:ext uri="{BB962C8B-B14F-4D97-AF65-F5344CB8AC3E}">
        <p14:creationId xmlns:p14="http://schemas.microsoft.com/office/powerpoint/2010/main" val="71276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a:t>Activity:</a:t>
            </a:r>
          </a:p>
          <a:p>
            <a:endParaRPr lang="en-CA" baseline="0" dirty="0"/>
          </a:p>
          <a:p>
            <a:pPr>
              <a:buFontTx/>
              <a:buChar char="-"/>
            </a:pPr>
            <a:r>
              <a:rPr lang="en-CA" baseline="0" dirty="0"/>
              <a:t>Breaks students up into 11 groups.  </a:t>
            </a:r>
          </a:p>
          <a:p>
            <a:pPr>
              <a:buFontTx/>
              <a:buChar char="-"/>
            </a:pPr>
            <a:r>
              <a:rPr lang="en-CA" baseline="0" dirty="0"/>
              <a:t> Assign each group one of the climate regions. </a:t>
            </a:r>
          </a:p>
          <a:p>
            <a:pPr>
              <a:buFontTx/>
              <a:buChar char="-"/>
            </a:pPr>
            <a:r>
              <a:rPr lang="en-CA" baseline="0" dirty="0"/>
              <a:t> Have each group brainstorm about each region:</a:t>
            </a:r>
          </a:p>
          <a:p>
            <a:pPr lvl="1">
              <a:buFontTx/>
              <a:buNone/>
            </a:pPr>
            <a:r>
              <a:rPr lang="en-CA" sz="1200" kern="1200" dirty="0">
                <a:solidFill>
                  <a:schemeClr val="tx1"/>
                </a:solidFill>
                <a:latin typeface="+mn-lt"/>
                <a:ea typeface="+mn-ea"/>
                <a:cs typeface="+mn-cs"/>
              </a:rPr>
              <a:t>1) What are some words you would use to describe the climate in this region</a:t>
            </a:r>
          </a:p>
          <a:p>
            <a:pPr lvl="1">
              <a:buFontTx/>
              <a:buNone/>
            </a:pPr>
            <a:r>
              <a:rPr lang="en-CA" sz="1200" kern="1200" dirty="0">
                <a:solidFill>
                  <a:schemeClr val="tx1"/>
                </a:solidFill>
                <a:latin typeface="+mn-lt"/>
                <a:ea typeface="+mn-ea"/>
                <a:cs typeface="+mn-cs"/>
              </a:rPr>
              <a:t>2) What are some words you would use to describe the soil in this region</a:t>
            </a:r>
          </a:p>
          <a:p>
            <a:pPr lvl="1">
              <a:buFontTx/>
              <a:buNone/>
            </a:pPr>
            <a:r>
              <a:rPr lang="en-CA" sz="1200" kern="1200" dirty="0">
                <a:solidFill>
                  <a:schemeClr val="tx1"/>
                </a:solidFill>
                <a:latin typeface="+mn-lt"/>
                <a:ea typeface="+mn-ea"/>
                <a:cs typeface="+mn-cs"/>
              </a:rPr>
              <a:t>3) Do you think that this area is arable (for the most part)</a:t>
            </a:r>
          </a:p>
          <a:p>
            <a:pPr lvl="1">
              <a:buFontTx/>
              <a:buNone/>
            </a:pPr>
            <a:r>
              <a:rPr lang="en-CA" sz="1200" kern="1200" dirty="0">
                <a:solidFill>
                  <a:schemeClr val="tx1"/>
                </a:solidFill>
                <a:latin typeface="+mn-lt"/>
                <a:ea typeface="+mn-ea"/>
                <a:cs typeface="+mn-cs"/>
              </a:rPr>
              <a:t>4) What do you think are the top commodities produced here and why?</a:t>
            </a:r>
            <a:endParaRPr lang="en-CA" baseline="0"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8</a:t>
            </a:fld>
            <a:endParaRPr lang="en-CA"/>
          </a:p>
        </p:txBody>
      </p:sp>
    </p:spTree>
    <p:extLst>
      <p:ext uri="{BB962C8B-B14F-4D97-AF65-F5344CB8AC3E}">
        <p14:creationId xmlns:p14="http://schemas.microsoft.com/office/powerpoint/2010/main" val="381849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Talk to each group.  </a:t>
            </a:r>
          </a:p>
          <a:p>
            <a:r>
              <a:rPr lang="en-CA" sz="1200" b="1" kern="1200" dirty="0">
                <a:solidFill>
                  <a:schemeClr val="tx1"/>
                </a:solidFill>
                <a:latin typeface="+mn-lt"/>
                <a:ea typeface="+mn-ea"/>
                <a:cs typeface="+mn-cs"/>
              </a:rPr>
              <a:t>Yukon and North BC Mountains, once they come to their conclusions show the area with black if it</a:t>
            </a:r>
            <a:r>
              <a:rPr lang="en-CA" sz="1200" b="1" kern="1200" baseline="0" dirty="0">
                <a:solidFill>
                  <a:schemeClr val="tx1"/>
                </a:solidFill>
                <a:latin typeface="+mn-lt"/>
                <a:ea typeface="+mn-ea"/>
                <a:cs typeface="+mn-cs"/>
              </a:rPr>
              <a:t> is mainly not arable</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Cold as it is far north, short days and short summers.  Snow on ground 6-8 months</a:t>
            </a:r>
          </a:p>
          <a:p>
            <a:r>
              <a:rPr lang="en-CA" sz="1200" kern="1200" dirty="0">
                <a:solidFill>
                  <a:schemeClr val="tx1"/>
                </a:solidFill>
                <a:latin typeface="+mn-lt"/>
                <a:ea typeface="+mn-ea"/>
                <a:cs typeface="+mn-cs"/>
              </a:rPr>
              <a:t>Geology: steep mountains and narrow valleys with some rolling hills and tundra to the north</a:t>
            </a:r>
          </a:p>
          <a:p>
            <a:r>
              <a:rPr lang="en-CA" sz="1200" kern="1200" dirty="0">
                <a:solidFill>
                  <a:schemeClr val="tx1"/>
                </a:solidFill>
                <a:latin typeface="+mn-lt"/>
                <a:ea typeface="+mn-ea"/>
                <a:cs typeface="+mn-cs"/>
              </a:rPr>
              <a:t>Agriculture/main Commodities: very small human population that works to support themselves – not creating industry.  Mining towards the south </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9</a:t>
            </a:fld>
            <a:endParaRPr lang="en-CA"/>
          </a:p>
        </p:txBody>
      </p:sp>
    </p:spTree>
    <p:extLst>
      <p:ext uri="{BB962C8B-B14F-4D97-AF65-F5344CB8AC3E}">
        <p14:creationId xmlns:p14="http://schemas.microsoft.com/office/powerpoint/2010/main" val="340191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a:solidFill>
                  <a:schemeClr val="tx1"/>
                </a:solidFill>
                <a:latin typeface="+mn-lt"/>
                <a:ea typeface="+mn-ea"/>
                <a:cs typeface="+mn-cs"/>
              </a:rPr>
              <a:t>Climate: Dry summers and wet winters with mild temperatures.  </a:t>
            </a:r>
          </a:p>
          <a:p>
            <a:r>
              <a:rPr lang="en-CA" sz="1200" kern="1200" dirty="0">
                <a:solidFill>
                  <a:schemeClr val="tx1"/>
                </a:solidFill>
                <a:latin typeface="+mn-lt"/>
                <a:ea typeface="+mn-ea"/>
                <a:cs typeface="+mn-cs"/>
              </a:rPr>
              <a:t>Geology: Mountains and glacial deposit from ancient lakes. </a:t>
            </a:r>
          </a:p>
          <a:p>
            <a:r>
              <a:rPr lang="en-CA" sz="1200" kern="1200" dirty="0">
                <a:solidFill>
                  <a:schemeClr val="tx1"/>
                </a:solidFill>
                <a:latin typeface="+mn-lt"/>
                <a:ea typeface="+mn-ea"/>
                <a:cs typeface="+mn-cs"/>
              </a:rPr>
              <a:t>Agriculture: cattle grazing, forestry and mining </a:t>
            </a:r>
          </a:p>
          <a:p>
            <a:r>
              <a:rPr lang="en-CA" dirty="0"/>
              <a:t/>
            </a:r>
            <a:br>
              <a:rPr lang="en-CA" dirty="0"/>
            </a:br>
            <a:r>
              <a:rPr lang="en-CA" dirty="0"/>
              <a:t>- some patches of agricultural land but</a:t>
            </a:r>
            <a:r>
              <a:rPr lang="en-CA" baseline="0" dirty="0"/>
              <a:t> not substantial </a:t>
            </a:r>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10</a:t>
            </a:fld>
            <a:endParaRPr lang="en-CA"/>
          </a:p>
        </p:txBody>
      </p:sp>
    </p:spTree>
    <p:extLst>
      <p:ext uri="{BB962C8B-B14F-4D97-AF65-F5344CB8AC3E}">
        <p14:creationId xmlns:p14="http://schemas.microsoft.com/office/powerpoint/2010/main" val="72247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Pacific Coast</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very wet weather with cool summers and mild winters</a:t>
            </a:r>
          </a:p>
          <a:p>
            <a:r>
              <a:rPr lang="en-CA" sz="1200" kern="1200" dirty="0">
                <a:solidFill>
                  <a:schemeClr val="tx1"/>
                </a:solidFill>
                <a:latin typeface="+mn-lt"/>
                <a:ea typeface="+mn-ea"/>
                <a:cs typeface="+mn-cs"/>
              </a:rPr>
              <a:t>Geology: coastal mountains, fjords and channels.  Large forests and big trees.  The Fraser river lowland does have productive soils  </a:t>
            </a:r>
          </a:p>
          <a:p>
            <a:r>
              <a:rPr lang="en-CA" sz="1200" kern="1200" dirty="0">
                <a:solidFill>
                  <a:schemeClr val="tx1"/>
                </a:solidFill>
                <a:latin typeface="+mn-lt"/>
                <a:ea typeface="+mn-ea"/>
                <a:cs typeface="+mn-cs"/>
              </a:rPr>
              <a:t>Agriculture: fruit farms are abundant in the Fraser river lowlands </a:t>
            </a: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11</a:t>
            </a:fld>
            <a:endParaRPr lang="en-CA"/>
          </a:p>
        </p:txBody>
      </p:sp>
    </p:spTree>
    <p:extLst>
      <p:ext uri="{BB962C8B-B14F-4D97-AF65-F5344CB8AC3E}">
        <p14:creationId xmlns:p14="http://schemas.microsoft.com/office/powerpoint/2010/main" val="223696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Mackenzie District – named</a:t>
            </a:r>
            <a:r>
              <a:rPr lang="en-CA" sz="1200" b="1" kern="1200" baseline="0" dirty="0">
                <a:solidFill>
                  <a:schemeClr val="tx1"/>
                </a:solidFill>
                <a:latin typeface="+mn-lt"/>
                <a:ea typeface="+mn-ea"/>
                <a:cs typeface="+mn-cs"/>
              </a:rPr>
              <a:t> after the Mackenzie River</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short cool summers and long cold winters with little rainfall</a:t>
            </a:r>
          </a:p>
          <a:p>
            <a:r>
              <a:rPr lang="en-CA" sz="1200" kern="1200" dirty="0">
                <a:solidFill>
                  <a:schemeClr val="tx1"/>
                </a:solidFill>
                <a:latin typeface="+mn-lt"/>
                <a:ea typeface="+mn-ea"/>
                <a:cs typeface="+mn-cs"/>
              </a:rPr>
              <a:t>Geology: Sedimentary rock, limestone, canyons</a:t>
            </a:r>
          </a:p>
          <a:p>
            <a:r>
              <a:rPr lang="en-CA" sz="1200" kern="1200" dirty="0">
                <a:solidFill>
                  <a:schemeClr val="tx1"/>
                </a:solidFill>
                <a:latin typeface="+mn-lt"/>
                <a:ea typeface="+mn-ea"/>
                <a:cs typeface="+mn-cs"/>
              </a:rPr>
              <a:t>Agriculture: some mining and forestry</a:t>
            </a:r>
            <a:endParaRPr lang="en-CA" sz="1200"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12</a:t>
            </a:fld>
            <a:endParaRPr lang="en-CA"/>
          </a:p>
        </p:txBody>
      </p:sp>
    </p:spTree>
    <p:extLst>
      <p:ext uri="{BB962C8B-B14F-4D97-AF65-F5344CB8AC3E}">
        <p14:creationId xmlns:p14="http://schemas.microsoft.com/office/powerpoint/2010/main" val="357768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kern="1200" dirty="0">
                <a:solidFill>
                  <a:schemeClr val="tx1"/>
                </a:solidFill>
                <a:latin typeface="+mn-lt"/>
                <a:ea typeface="+mn-ea"/>
                <a:cs typeface="+mn-cs"/>
              </a:rPr>
              <a:t>Northwestern Forest </a:t>
            </a:r>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Climate: short warm summers and cold winters – less precipitation due to mountains</a:t>
            </a:r>
          </a:p>
          <a:p>
            <a:r>
              <a:rPr lang="en-CA" sz="1200" kern="1200" dirty="0">
                <a:solidFill>
                  <a:schemeClr val="tx1"/>
                </a:solidFill>
                <a:latin typeface="+mn-lt"/>
                <a:ea typeface="+mn-ea"/>
                <a:cs typeface="+mn-cs"/>
              </a:rPr>
              <a:t>Geology: To the west mountainous flat and to the east thick soil over bedrock</a:t>
            </a:r>
          </a:p>
          <a:p>
            <a:r>
              <a:rPr lang="en-CA" sz="1200" kern="1200" dirty="0">
                <a:solidFill>
                  <a:schemeClr val="tx1"/>
                </a:solidFill>
                <a:latin typeface="+mn-lt"/>
                <a:ea typeface="+mn-ea"/>
                <a:cs typeface="+mn-cs"/>
              </a:rPr>
              <a:t>Agriculture/ Main Commodities: Natural resource deposits with oil, gas and forestry, cattle grazing with some small agricultural land extending from</a:t>
            </a:r>
            <a:r>
              <a:rPr lang="en-CA" sz="1200" kern="1200" baseline="0" dirty="0">
                <a:solidFill>
                  <a:schemeClr val="tx1"/>
                </a:solidFill>
                <a:latin typeface="+mn-lt"/>
                <a:ea typeface="+mn-ea"/>
                <a:cs typeface="+mn-cs"/>
              </a:rPr>
              <a:t> prairies </a:t>
            </a:r>
            <a:endParaRPr lang="en-CA" sz="1200" kern="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D8E5058-6077-48B1-81C2-D75617A8E4B8}" type="slidenum">
              <a:rPr lang="en-CA" smtClean="0"/>
              <a:pPr/>
              <a:t>13</a:t>
            </a:fld>
            <a:endParaRPr lang="en-CA"/>
          </a:p>
        </p:txBody>
      </p:sp>
    </p:spTree>
    <p:extLst>
      <p:ext uri="{BB962C8B-B14F-4D97-AF65-F5344CB8AC3E}">
        <p14:creationId xmlns:p14="http://schemas.microsoft.com/office/powerpoint/2010/main" val="151071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63630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73465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546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286137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2061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57680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189918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393370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127220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57F5B-28A9-49BA-A857-0CC264A8ECAA}" type="datetimeFigureOut">
              <a:rPr lang="en-CA" smtClean="0"/>
              <a:pPr/>
              <a:t>17-03-06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19820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F57F5B-28A9-49BA-A857-0CC264A8ECAA}" type="datetimeFigureOut">
              <a:rPr lang="en-CA" smtClean="0"/>
              <a:pPr/>
              <a:t>17-03-06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139814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F57F5B-28A9-49BA-A857-0CC264A8ECAA}" type="datetimeFigureOut">
              <a:rPr lang="en-CA" smtClean="0"/>
              <a:pPr/>
              <a:t>17-03-06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15617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F57F5B-28A9-49BA-A857-0CC264A8ECAA}" type="datetimeFigureOut">
              <a:rPr lang="en-CA" smtClean="0"/>
              <a:pPr/>
              <a:t>17-03-06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161486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57F5B-28A9-49BA-A857-0CC264A8ECAA}" type="datetimeFigureOut">
              <a:rPr lang="en-CA" smtClean="0"/>
              <a:pPr/>
              <a:t>17-03-06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256701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1F57F5B-28A9-49BA-A857-0CC264A8ECAA}" type="datetimeFigureOut">
              <a:rPr lang="en-CA" smtClean="0"/>
              <a:pPr/>
              <a:t>17-03-06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21328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F57F5B-28A9-49BA-A857-0CC264A8ECAA}" type="datetimeFigureOut">
              <a:rPr lang="en-CA" smtClean="0"/>
              <a:pPr/>
              <a:t>17-03-06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8B31A3-5E61-4AED-8296-AF5C0B55927A}" type="slidenum">
              <a:rPr lang="en-CA" smtClean="0"/>
              <a:pPr/>
              <a:t>‹#›</a:t>
            </a:fld>
            <a:endParaRPr lang="en-CA"/>
          </a:p>
        </p:txBody>
      </p:sp>
    </p:spTree>
    <p:extLst>
      <p:ext uri="{BB962C8B-B14F-4D97-AF65-F5344CB8AC3E}">
        <p14:creationId xmlns:p14="http://schemas.microsoft.com/office/powerpoint/2010/main" val="3765436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F57F5B-28A9-49BA-A857-0CC264A8ECAA}" type="datetimeFigureOut">
              <a:rPr lang="en-CA" smtClean="0"/>
              <a:pPr/>
              <a:t>17-03-06</a:t>
            </a:fld>
            <a:endParaRPr lang="en-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78B31A3-5E61-4AED-8296-AF5C0B55927A}" type="slidenum">
              <a:rPr lang="en-CA" smtClean="0"/>
              <a:pPr/>
              <a:t>‹#›</a:t>
            </a:fld>
            <a:endParaRPr lang="en-CA"/>
          </a:p>
        </p:txBody>
      </p:sp>
    </p:spTree>
    <p:extLst>
      <p:ext uri="{BB962C8B-B14F-4D97-AF65-F5344CB8AC3E}">
        <p14:creationId xmlns:p14="http://schemas.microsoft.com/office/powerpoint/2010/main" val="1137905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41.statcan.gc.ca/2006/3119/htm/ceb3119_000_2-eng.htm" TargetMode="External"/><Relationship Id="rId4"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2G-yUuiqIZ0" TargetMode="External"/><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https://magic.piktochart.com/output/2342011-biotechnology" TargetMode="External"/><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allaboutfood.aitc.ca/article/your-questions-about-biotechnology-answered.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atlas.agr.gc.ca/agmaf/index_eng.html"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hyperlink" Target="https://www.ec.gc.ca/adsc-cmda/default.asp?lang=En&amp;n=8C03D32A-1"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hyperlink" Target="https://www.ec.gc.ca/adsc-cmda/default.asp?lang=En&amp;n=8C03D32A-1"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380" y="2857785"/>
            <a:ext cx="5826719" cy="1646302"/>
          </a:xfrm>
        </p:spPr>
        <p:txBody>
          <a:bodyPr/>
          <a:lstStyle/>
          <a:p>
            <a:r>
              <a:rPr lang="en-CA" dirty="0"/>
              <a:t>TRASHING FOOD WASTE WITH TECHNOLOGY</a:t>
            </a:r>
          </a:p>
        </p:txBody>
      </p:sp>
      <p:sp>
        <p:nvSpPr>
          <p:cNvPr id="3" name="Subtitle 2"/>
          <p:cNvSpPr>
            <a:spLocks noGrp="1"/>
          </p:cNvSpPr>
          <p:nvPr>
            <p:ph type="subTitle" idx="1"/>
          </p:nvPr>
        </p:nvSpPr>
        <p:spPr>
          <a:xfrm>
            <a:off x="1295555" y="4263384"/>
            <a:ext cx="5826719" cy="1096899"/>
          </a:xfrm>
        </p:spPr>
        <p:txBody>
          <a:bodyPr/>
          <a:lstStyle/>
          <a:p>
            <a:r>
              <a:rPr lang="en-CA" dirty="0"/>
              <a:t>Pre Activity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457" y="121178"/>
            <a:ext cx="2925576" cy="14073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5166613"/>
            <a:ext cx="1427125" cy="8280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16632"/>
            <a:ext cx="2349374" cy="1337585"/>
          </a:xfrm>
          <a:prstGeom prst="rect">
            <a:avLst/>
          </a:prstGeom>
        </p:spPr>
      </p:pic>
      <p:sp>
        <p:nvSpPr>
          <p:cNvPr id="8" name="TextBox 7"/>
          <p:cNvSpPr txBox="1"/>
          <p:nvPr/>
        </p:nvSpPr>
        <p:spPr>
          <a:xfrm>
            <a:off x="2832733" y="1439239"/>
            <a:ext cx="2752361" cy="369332"/>
          </a:xfrm>
          <a:prstGeom prst="rect">
            <a:avLst/>
          </a:prstGeom>
          <a:noFill/>
        </p:spPr>
        <p:txBody>
          <a:bodyPr wrap="square" rtlCol="0">
            <a:spAutoFit/>
          </a:bodyPr>
          <a:lstStyle/>
          <a:p>
            <a:r>
              <a:rPr lang="en-CA" i="1" dirty="0">
                <a:solidFill>
                  <a:schemeClr val="accent1"/>
                </a:solidFill>
              </a:rPr>
              <a:t>presents</a:t>
            </a:r>
          </a:p>
        </p:txBody>
      </p:sp>
      <p:sp>
        <p:nvSpPr>
          <p:cNvPr id="9" name="Rectangle 8"/>
          <p:cNvSpPr/>
          <p:nvPr/>
        </p:nvSpPr>
        <p:spPr>
          <a:xfrm>
            <a:off x="5711894" y="4744789"/>
            <a:ext cx="2087431" cy="646331"/>
          </a:xfrm>
          <a:prstGeom prst="rect">
            <a:avLst/>
          </a:prstGeom>
        </p:spPr>
        <p:txBody>
          <a:bodyPr wrap="none">
            <a:spAutoFit/>
          </a:bodyPr>
          <a:lstStyle/>
          <a:p>
            <a:r>
              <a:rPr lang="en-CA" i="1" dirty="0">
                <a:solidFill>
                  <a:schemeClr val="accent1"/>
                </a:solidFill>
              </a:rPr>
              <a:t>Proudly supported</a:t>
            </a:r>
          </a:p>
          <a:p>
            <a:r>
              <a:rPr lang="en-CA" i="1" dirty="0">
                <a:solidFill>
                  <a:schemeClr val="accent1"/>
                </a:solidFill>
              </a:rPr>
              <a:t> by</a:t>
            </a:r>
          </a:p>
        </p:txBody>
      </p:sp>
      <p:sp>
        <p:nvSpPr>
          <p:cNvPr id="10" name="WordArt 2"/>
          <p:cNvSpPr>
            <a:spLocks noChangeArrowheads="1" noChangeShapeType="1" noTextEdit="1"/>
          </p:cNvSpPr>
          <p:nvPr/>
        </p:nvSpPr>
        <p:spPr bwMode="auto">
          <a:xfrm>
            <a:off x="1510462" y="6232404"/>
            <a:ext cx="4918075" cy="4270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CA" sz="3600" kern="10" spc="0">
                <a:ln w="9525">
                  <a:solidFill>
                    <a:srgbClr val="000000"/>
                  </a:solidFill>
                  <a:round/>
                  <a:headEnd/>
                  <a:tailEnd/>
                </a:ln>
                <a:solidFill>
                  <a:srgbClr val="9BBB59"/>
                </a:solidFill>
                <a:effectLst/>
                <a:latin typeface="Arial Black" panose="020B0A04020102020204" pitchFamily="34" charset="0"/>
              </a:rPr>
              <a:t>www.aitc-canada.ca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South BC Mountains</a:t>
            </a:r>
          </a:p>
        </p:txBody>
      </p:sp>
      <p:pic>
        <p:nvPicPr>
          <p:cNvPr id="2050" name="Picture 2"/>
          <p:cNvPicPr>
            <a:picLocks noChangeAspect="1" noChangeArrowheads="1"/>
          </p:cNvPicPr>
          <p:nvPr/>
        </p:nvPicPr>
        <p:blipFill>
          <a:blip r:embed="rId3" cstate="print"/>
          <a:srcRect/>
          <a:stretch>
            <a:fillRect/>
          </a:stretch>
        </p:blipFill>
        <p:spPr bwMode="auto">
          <a:xfrm>
            <a:off x="1403648" y="1340768"/>
            <a:ext cx="6408018" cy="5244479"/>
          </a:xfrm>
          <a:prstGeom prst="rect">
            <a:avLst/>
          </a:prstGeom>
          <a:noFill/>
          <a:ln w="9525">
            <a:noFill/>
            <a:miter lim="800000"/>
            <a:headEnd/>
            <a:tailEnd/>
          </a:ln>
        </p:spPr>
      </p:pic>
      <p:pic>
        <p:nvPicPr>
          <p:cNvPr id="22530" name="Picture 2"/>
          <p:cNvPicPr>
            <a:picLocks noChangeAspect="1" noChangeArrowheads="1"/>
          </p:cNvPicPr>
          <p:nvPr/>
        </p:nvPicPr>
        <p:blipFill>
          <a:blip r:embed="rId4" cstate="print"/>
          <a:srcRect/>
          <a:stretch>
            <a:fillRect/>
          </a:stretch>
        </p:blipFill>
        <p:spPr bwMode="auto">
          <a:xfrm>
            <a:off x="899592" y="1352550"/>
            <a:ext cx="6400800" cy="5505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2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Pacific Coast</a:t>
            </a:r>
            <a:endParaRPr lang="en-CA" sz="3600" dirty="0"/>
          </a:p>
        </p:txBody>
      </p:sp>
      <p:pic>
        <p:nvPicPr>
          <p:cNvPr id="11266" name="Picture 2"/>
          <p:cNvPicPr>
            <a:picLocks noChangeAspect="1" noChangeArrowheads="1"/>
          </p:cNvPicPr>
          <p:nvPr/>
        </p:nvPicPr>
        <p:blipFill>
          <a:blip r:embed="rId3" cstate="print"/>
          <a:srcRect/>
          <a:stretch>
            <a:fillRect/>
          </a:stretch>
        </p:blipFill>
        <p:spPr bwMode="auto">
          <a:xfrm>
            <a:off x="1547664" y="1609725"/>
            <a:ext cx="6334125" cy="5248275"/>
          </a:xfrm>
          <a:prstGeom prst="rect">
            <a:avLst/>
          </a:prstGeom>
          <a:noFill/>
          <a:ln w="9525">
            <a:noFill/>
            <a:miter lim="800000"/>
            <a:headEnd/>
            <a:tailEnd/>
          </a:ln>
        </p:spPr>
      </p:pic>
      <p:pic>
        <p:nvPicPr>
          <p:cNvPr id="20481" name="Picture 1"/>
          <p:cNvPicPr>
            <a:picLocks noChangeAspect="1" noChangeArrowheads="1"/>
          </p:cNvPicPr>
          <p:nvPr/>
        </p:nvPicPr>
        <p:blipFill>
          <a:blip r:embed="rId4" cstate="print"/>
          <a:srcRect/>
          <a:stretch>
            <a:fillRect/>
          </a:stretch>
        </p:blipFill>
        <p:spPr bwMode="auto">
          <a:xfrm>
            <a:off x="1403648" y="1562100"/>
            <a:ext cx="6324600" cy="5295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04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Mackenzie District</a:t>
            </a:r>
          </a:p>
        </p:txBody>
      </p:sp>
      <p:pic>
        <p:nvPicPr>
          <p:cNvPr id="3074" name="Picture 2"/>
          <p:cNvPicPr>
            <a:picLocks noChangeAspect="1" noChangeArrowheads="1"/>
          </p:cNvPicPr>
          <p:nvPr/>
        </p:nvPicPr>
        <p:blipFill>
          <a:blip r:embed="rId3" cstate="print"/>
          <a:srcRect/>
          <a:stretch>
            <a:fillRect/>
          </a:stretch>
        </p:blipFill>
        <p:spPr bwMode="auto">
          <a:xfrm>
            <a:off x="1691680" y="1653580"/>
            <a:ext cx="6815722" cy="5204420"/>
          </a:xfrm>
          <a:prstGeom prst="rect">
            <a:avLst/>
          </a:prstGeom>
          <a:noFill/>
          <a:ln w="9525">
            <a:noFill/>
            <a:miter lim="800000"/>
            <a:headEnd/>
            <a:tailEnd/>
          </a:ln>
        </p:spPr>
      </p:pic>
      <p:pic>
        <p:nvPicPr>
          <p:cNvPr id="18433" name="Picture 1"/>
          <p:cNvPicPr>
            <a:picLocks noChangeAspect="1" noChangeArrowheads="1"/>
          </p:cNvPicPr>
          <p:nvPr/>
        </p:nvPicPr>
        <p:blipFill>
          <a:blip r:embed="rId4" cstate="print"/>
          <a:srcRect/>
          <a:stretch>
            <a:fillRect/>
          </a:stretch>
        </p:blipFill>
        <p:spPr bwMode="auto">
          <a:xfrm>
            <a:off x="1403648" y="1343025"/>
            <a:ext cx="6667500" cy="55149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84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Northwestern Forest</a:t>
            </a:r>
          </a:p>
        </p:txBody>
      </p:sp>
      <p:pic>
        <p:nvPicPr>
          <p:cNvPr id="4098" name="Picture 2"/>
          <p:cNvPicPr>
            <a:picLocks noChangeAspect="1" noChangeArrowheads="1"/>
          </p:cNvPicPr>
          <p:nvPr/>
        </p:nvPicPr>
        <p:blipFill>
          <a:blip r:embed="rId3" cstate="print"/>
          <a:srcRect/>
          <a:stretch>
            <a:fillRect/>
          </a:stretch>
        </p:blipFill>
        <p:spPr bwMode="auto">
          <a:xfrm>
            <a:off x="1475656" y="1556792"/>
            <a:ext cx="6172718" cy="4907752"/>
          </a:xfrm>
          <a:prstGeom prst="rect">
            <a:avLst/>
          </a:prstGeom>
          <a:noFill/>
          <a:ln w="9525">
            <a:noFill/>
            <a:miter lim="800000"/>
            <a:headEnd/>
            <a:tailEnd/>
          </a:ln>
        </p:spPr>
      </p:pic>
      <p:pic>
        <p:nvPicPr>
          <p:cNvPr id="16385" name="Picture 1"/>
          <p:cNvPicPr>
            <a:picLocks noChangeAspect="1" noChangeArrowheads="1"/>
          </p:cNvPicPr>
          <p:nvPr/>
        </p:nvPicPr>
        <p:blipFill>
          <a:blip r:embed="rId4" cstate="print"/>
          <a:srcRect/>
          <a:stretch>
            <a:fillRect/>
          </a:stretch>
        </p:blipFill>
        <p:spPr bwMode="auto">
          <a:xfrm>
            <a:off x="1403648" y="1352550"/>
            <a:ext cx="6772275" cy="5505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Arctic Tundra</a:t>
            </a:r>
          </a:p>
        </p:txBody>
      </p:sp>
      <p:pic>
        <p:nvPicPr>
          <p:cNvPr id="5122" name="Picture 2"/>
          <p:cNvPicPr>
            <a:picLocks noChangeAspect="1" noChangeArrowheads="1"/>
          </p:cNvPicPr>
          <p:nvPr/>
        </p:nvPicPr>
        <p:blipFill>
          <a:blip r:embed="rId3" cstate="print"/>
          <a:srcRect/>
          <a:stretch>
            <a:fillRect/>
          </a:stretch>
        </p:blipFill>
        <p:spPr bwMode="auto">
          <a:xfrm>
            <a:off x="1187624" y="1566344"/>
            <a:ext cx="7128792" cy="5291656"/>
          </a:xfrm>
          <a:prstGeom prst="rect">
            <a:avLst/>
          </a:prstGeom>
          <a:noFill/>
          <a:ln w="9525">
            <a:noFill/>
            <a:miter lim="800000"/>
            <a:headEnd/>
            <a:tailEnd/>
          </a:ln>
        </p:spPr>
      </p:pic>
      <p:pic>
        <p:nvPicPr>
          <p:cNvPr id="14337" name="Picture 1"/>
          <p:cNvPicPr>
            <a:picLocks noChangeAspect="1" noChangeArrowheads="1"/>
          </p:cNvPicPr>
          <p:nvPr/>
        </p:nvPicPr>
        <p:blipFill>
          <a:blip r:embed="rId4" cstate="print"/>
          <a:srcRect/>
          <a:stretch>
            <a:fillRect/>
          </a:stretch>
        </p:blipFill>
        <p:spPr bwMode="auto">
          <a:xfrm>
            <a:off x="1187624" y="1268760"/>
            <a:ext cx="6642596" cy="558924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3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Arctic Mountains and Fiords </a:t>
            </a:r>
          </a:p>
        </p:txBody>
      </p:sp>
      <p:pic>
        <p:nvPicPr>
          <p:cNvPr id="6146" name="Picture 2"/>
          <p:cNvPicPr>
            <a:picLocks noChangeAspect="1" noChangeArrowheads="1"/>
          </p:cNvPicPr>
          <p:nvPr/>
        </p:nvPicPr>
        <p:blipFill>
          <a:blip r:embed="rId3" cstate="print"/>
          <a:srcRect/>
          <a:stretch>
            <a:fillRect/>
          </a:stretch>
        </p:blipFill>
        <p:spPr bwMode="auto">
          <a:xfrm>
            <a:off x="1259632" y="1412776"/>
            <a:ext cx="6405488" cy="5184576"/>
          </a:xfrm>
          <a:prstGeom prst="rect">
            <a:avLst/>
          </a:prstGeom>
          <a:noFill/>
          <a:ln w="9525">
            <a:noFill/>
            <a:miter lim="800000"/>
            <a:headEnd/>
            <a:tailEnd/>
          </a:ln>
        </p:spPr>
      </p:pic>
      <p:pic>
        <p:nvPicPr>
          <p:cNvPr id="12289" name="Picture 1"/>
          <p:cNvPicPr>
            <a:picLocks noChangeAspect="1" noChangeArrowheads="1"/>
          </p:cNvPicPr>
          <p:nvPr/>
        </p:nvPicPr>
        <p:blipFill>
          <a:blip r:embed="rId4" cstate="print"/>
          <a:srcRect/>
          <a:stretch>
            <a:fillRect/>
          </a:stretch>
        </p:blipFill>
        <p:spPr bwMode="auto">
          <a:xfrm>
            <a:off x="1115616" y="1171575"/>
            <a:ext cx="6848475" cy="5686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22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Northeastern Forest </a:t>
            </a:r>
          </a:p>
        </p:txBody>
      </p:sp>
      <p:pic>
        <p:nvPicPr>
          <p:cNvPr id="7171" name="Picture 3"/>
          <p:cNvPicPr>
            <a:picLocks noChangeAspect="1" noChangeArrowheads="1"/>
          </p:cNvPicPr>
          <p:nvPr/>
        </p:nvPicPr>
        <p:blipFill>
          <a:blip r:embed="rId3" cstate="print"/>
          <a:srcRect/>
          <a:stretch>
            <a:fillRect/>
          </a:stretch>
        </p:blipFill>
        <p:spPr bwMode="auto">
          <a:xfrm>
            <a:off x="1475656" y="1340768"/>
            <a:ext cx="6192095" cy="5113362"/>
          </a:xfrm>
          <a:prstGeom prst="rect">
            <a:avLst/>
          </a:prstGeom>
          <a:noFill/>
          <a:ln w="9525">
            <a:noFill/>
            <a:miter lim="800000"/>
            <a:headEnd/>
            <a:tailEnd/>
          </a:ln>
        </p:spPr>
      </p:pic>
      <p:pic>
        <p:nvPicPr>
          <p:cNvPr id="10241" name="Picture 1"/>
          <p:cNvPicPr>
            <a:picLocks noChangeAspect="1" noChangeArrowheads="1"/>
          </p:cNvPicPr>
          <p:nvPr/>
        </p:nvPicPr>
        <p:blipFill>
          <a:blip r:embed="rId4" cstate="print"/>
          <a:srcRect/>
          <a:stretch>
            <a:fillRect/>
          </a:stretch>
        </p:blipFill>
        <p:spPr bwMode="auto">
          <a:xfrm>
            <a:off x="1403648" y="1268760"/>
            <a:ext cx="6410325" cy="5229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Atlantic Canada </a:t>
            </a:r>
          </a:p>
        </p:txBody>
      </p:sp>
      <p:pic>
        <p:nvPicPr>
          <p:cNvPr id="8194" name="Picture 2"/>
          <p:cNvPicPr>
            <a:picLocks noChangeAspect="1" noChangeArrowheads="1"/>
          </p:cNvPicPr>
          <p:nvPr/>
        </p:nvPicPr>
        <p:blipFill>
          <a:blip r:embed="rId3" cstate="print"/>
          <a:srcRect/>
          <a:stretch>
            <a:fillRect/>
          </a:stretch>
        </p:blipFill>
        <p:spPr bwMode="auto">
          <a:xfrm>
            <a:off x="1547664" y="1454307"/>
            <a:ext cx="6192688" cy="4986743"/>
          </a:xfrm>
          <a:prstGeom prst="rect">
            <a:avLst/>
          </a:prstGeom>
          <a:noFill/>
          <a:ln w="9525">
            <a:noFill/>
            <a:miter lim="800000"/>
            <a:headEnd/>
            <a:tailEnd/>
          </a:ln>
        </p:spPr>
      </p:pic>
      <p:pic>
        <p:nvPicPr>
          <p:cNvPr id="8193" name="Picture 1"/>
          <p:cNvPicPr>
            <a:picLocks noChangeAspect="1" noChangeArrowheads="1"/>
          </p:cNvPicPr>
          <p:nvPr/>
        </p:nvPicPr>
        <p:blipFill>
          <a:blip r:embed="rId4" cstate="print"/>
          <a:srcRect/>
          <a:stretch>
            <a:fillRect/>
          </a:stretch>
        </p:blipFill>
        <p:spPr bwMode="auto">
          <a:xfrm>
            <a:off x="1547664" y="1412776"/>
            <a:ext cx="6648450" cy="5248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Prairies</a:t>
            </a:r>
          </a:p>
        </p:txBody>
      </p:sp>
      <p:pic>
        <p:nvPicPr>
          <p:cNvPr id="9218" name="Picture 2"/>
          <p:cNvPicPr>
            <a:picLocks noChangeAspect="1" noChangeArrowheads="1"/>
          </p:cNvPicPr>
          <p:nvPr/>
        </p:nvPicPr>
        <p:blipFill>
          <a:blip r:embed="rId3" cstate="print"/>
          <a:srcRect/>
          <a:stretch>
            <a:fillRect/>
          </a:stretch>
        </p:blipFill>
        <p:spPr bwMode="auto">
          <a:xfrm>
            <a:off x="1547664" y="1328050"/>
            <a:ext cx="6427476" cy="5125286"/>
          </a:xfrm>
          <a:prstGeom prst="rect">
            <a:avLst/>
          </a:prstGeom>
          <a:noFill/>
          <a:ln w="9525">
            <a:noFill/>
            <a:miter lim="800000"/>
            <a:headEnd/>
            <a:tailEnd/>
          </a:ln>
        </p:spPr>
      </p:pic>
      <p:pic>
        <p:nvPicPr>
          <p:cNvPr id="6145" name="Picture 1"/>
          <p:cNvPicPr>
            <a:picLocks noChangeAspect="1" noChangeArrowheads="1"/>
          </p:cNvPicPr>
          <p:nvPr/>
        </p:nvPicPr>
        <p:blipFill>
          <a:blip r:embed="rId4" cstate="print"/>
          <a:srcRect/>
          <a:stretch>
            <a:fillRect/>
          </a:stretch>
        </p:blipFill>
        <p:spPr bwMode="auto">
          <a:xfrm>
            <a:off x="1547664" y="1340768"/>
            <a:ext cx="6029325" cy="518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Great Lakes/St Lawrence</a:t>
            </a:r>
          </a:p>
        </p:txBody>
      </p:sp>
      <p:pic>
        <p:nvPicPr>
          <p:cNvPr id="10242" name="Picture 2"/>
          <p:cNvPicPr>
            <a:picLocks noChangeAspect="1" noChangeArrowheads="1"/>
          </p:cNvPicPr>
          <p:nvPr/>
        </p:nvPicPr>
        <p:blipFill>
          <a:blip r:embed="rId3" cstate="print"/>
          <a:srcRect/>
          <a:stretch>
            <a:fillRect/>
          </a:stretch>
        </p:blipFill>
        <p:spPr bwMode="auto">
          <a:xfrm>
            <a:off x="1259632" y="1330639"/>
            <a:ext cx="6768752" cy="5527361"/>
          </a:xfrm>
          <a:prstGeom prst="rect">
            <a:avLst/>
          </a:prstGeom>
          <a:noFill/>
          <a:ln w="9525">
            <a:noFill/>
            <a:miter lim="800000"/>
            <a:headEnd/>
            <a:tailEnd/>
          </a:ln>
        </p:spPr>
      </p:pic>
      <p:pic>
        <p:nvPicPr>
          <p:cNvPr id="4097" name="Picture 1"/>
          <p:cNvPicPr>
            <a:picLocks noChangeAspect="1" noChangeArrowheads="1"/>
          </p:cNvPicPr>
          <p:nvPr/>
        </p:nvPicPr>
        <p:blipFill>
          <a:blip r:embed="rId4" cstate="print"/>
          <a:srcRect/>
          <a:stretch>
            <a:fillRect/>
          </a:stretch>
        </p:blipFill>
        <p:spPr bwMode="auto">
          <a:xfrm>
            <a:off x="1259632" y="1062347"/>
            <a:ext cx="6696744" cy="579565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0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6840760" cy="5184576"/>
          </a:xfrm>
        </p:spPr>
        <p:txBody>
          <a:bodyPr>
            <a:normAutofit/>
          </a:bodyPr>
          <a:lstStyle/>
          <a:p>
            <a:pPr>
              <a:buNone/>
            </a:pPr>
            <a:r>
              <a:rPr lang="en-CA" dirty="0"/>
              <a:t>As part of Canadian Agriculture Literacy Month you will be listening to a Canadian agriculture expert share their insight into an important topic: “Trashing Food Waste with Technology”.</a:t>
            </a:r>
          </a:p>
          <a:p>
            <a:pPr>
              <a:buNone/>
            </a:pPr>
            <a:endParaRPr lang="en-CA" dirty="0"/>
          </a:p>
          <a:p>
            <a:pPr>
              <a:buNone/>
            </a:pPr>
            <a:r>
              <a:rPr lang="en-CA" dirty="0"/>
              <a:t>This resource will help grow your knowledge of the relationship between agriculture and technology and prepare you to hear and understand what the expert has to share.</a:t>
            </a:r>
          </a:p>
          <a:p>
            <a:pPr>
              <a:buNone/>
            </a:pPr>
            <a:endParaRPr lang="en-CA" dirty="0"/>
          </a:p>
          <a:p>
            <a:pPr>
              <a:buNone/>
            </a:pPr>
            <a:r>
              <a:rPr lang="en-CA" dirty="0"/>
              <a:t>We hope that this resource will give you a solid foundation and cultivate some great discussions and questions in your classroom.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98576" cy="202034"/>
          </a:xfrm>
        </p:spPr>
        <p:txBody>
          <a:bodyPr>
            <a:noAutofit/>
          </a:bodyPr>
          <a:lstStyle/>
          <a:p>
            <a:r>
              <a:rPr lang="en-CA" sz="1050" dirty="0">
                <a:hlinkClick r:id="rId3"/>
              </a:rPr>
              <a:t>http://www41.statcan.gc.ca/2006/3119/htm/ceb3119_000_2-eng.htm</a:t>
            </a:r>
            <a:endParaRPr lang="en-CA" sz="1050" dirty="0"/>
          </a:p>
        </p:txBody>
      </p:sp>
      <p:pic>
        <p:nvPicPr>
          <p:cNvPr id="4098" name="Picture 2" descr="Canada's agricultural land"/>
          <p:cNvPicPr>
            <a:picLocks noChangeAspect="1" noChangeArrowheads="1"/>
          </p:cNvPicPr>
          <p:nvPr/>
        </p:nvPicPr>
        <p:blipFill>
          <a:blip r:embed="rId4" cstate="print"/>
          <a:srcRect/>
          <a:stretch>
            <a:fillRect/>
          </a:stretch>
        </p:blipFill>
        <p:spPr bwMode="auto">
          <a:xfrm>
            <a:off x="323528" y="908720"/>
            <a:ext cx="8460432" cy="5743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0223"/>
            <a:ext cx="6347713" cy="1320800"/>
          </a:xfrm>
        </p:spPr>
        <p:txBody>
          <a:bodyPr>
            <a:normAutofit/>
          </a:bodyPr>
          <a:lstStyle/>
          <a:p>
            <a:r>
              <a:rPr lang="en-CA" dirty="0"/>
              <a:t>Total Farm Area as a proportion of Total Land Area</a:t>
            </a:r>
          </a:p>
        </p:txBody>
      </p:sp>
      <p:pic>
        <p:nvPicPr>
          <p:cNvPr id="59395" name="Picture 3"/>
          <p:cNvPicPr>
            <a:picLocks noChangeAspect="1" noChangeArrowheads="1"/>
          </p:cNvPicPr>
          <p:nvPr/>
        </p:nvPicPr>
        <p:blipFill>
          <a:blip r:embed="rId3" cstate="print"/>
          <a:srcRect/>
          <a:stretch>
            <a:fillRect/>
          </a:stretch>
        </p:blipFill>
        <p:spPr bwMode="auto">
          <a:xfrm>
            <a:off x="251520" y="1484784"/>
            <a:ext cx="8671417" cy="507469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92ce1bf3-8028-463e-a8a5-8c7fba4e95b3" descr="1195C81B-5F75-41A7-882B-7CC594BF460A@cgocable"/>
          <p:cNvPicPr>
            <a:picLocks noChangeAspect="1" noChangeArrowheads="1"/>
          </p:cNvPicPr>
          <p:nvPr/>
        </p:nvPicPr>
        <p:blipFill>
          <a:blip r:embed="rId3" cstate="print"/>
          <a:srcRect/>
          <a:stretch>
            <a:fillRect/>
          </a:stretch>
        </p:blipFill>
        <p:spPr bwMode="auto">
          <a:xfrm>
            <a:off x="39689" y="476672"/>
            <a:ext cx="9104311" cy="5733256"/>
          </a:xfrm>
          <a:prstGeom prst="rect">
            <a:avLst/>
          </a:prstGeom>
          <a:noFill/>
          <a:ln w="9525">
            <a:noFill/>
            <a:miter lim="800000"/>
            <a:headEnd/>
            <a:tailEnd/>
          </a:ln>
        </p:spPr>
      </p:pic>
      <p:sp>
        <p:nvSpPr>
          <p:cNvPr id="4" name="TextBox 3"/>
          <p:cNvSpPr txBox="1"/>
          <p:nvPr/>
        </p:nvSpPr>
        <p:spPr>
          <a:xfrm>
            <a:off x="8604448" y="188640"/>
            <a:ext cx="301686" cy="369332"/>
          </a:xfrm>
          <a:prstGeom prst="rect">
            <a:avLst/>
          </a:prstGeom>
          <a:noFill/>
        </p:spPr>
        <p:txBody>
          <a:bodyPr wrap="none" rtlCol="0">
            <a:spAutoFit/>
          </a:bodyPr>
          <a:lstStyle/>
          <a:p>
            <a:r>
              <a:rPr lang="en-CA" dirty="0"/>
              <a:t>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Autofit/>
          </a:bodyPr>
          <a:lstStyle/>
          <a:p>
            <a:r>
              <a:rPr lang="en-CA" sz="7200" b="1" dirty="0">
                <a:solidFill>
                  <a:srgbClr val="92D050"/>
                </a:solidFill>
                <a:latin typeface="Blue Highway D Type" pitchFamily="2" charset="0"/>
              </a:rPr>
              <a:t>What is A GMO?</a:t>
            </a:r>
            <a:br>
              <a:rPr lang="en-CA" sz="7200" b="1" dirty="0">
                <a:solidFill>
                  <a:srgbClr val="92D050"/>
                </a:solidFill>
                <a:latin typeface="Blue Highway D Type" pitchFamily="2" charset="0"/>
              </a:rPr>
            </a:br>
            <a:r>
              <a:rPr lang="en-CA" sz="7200" b="1" dirty="0">
                <a:solidFill>
                  <a:srgbClr val="92D050"/>
                </a:solidFill>
                <a:latin typeface="Blue Highway D Type" pitchFamily="2" charset="0"/>
              </a:rPr>
              <a:t/>
            </a:r>
            <a:br>
              <a:rPr lang="en-CA" sz="7200" b="1" dirty="0">
                <a:solidFill>
                  <a:srgbClr val="92D050"/>
                </a:solidFill>
                <a:latin typeface="Blue Highway D Type" pitchFamily="2" charset="0"/>
              </a:rPr>
            </a:br>
            <a:r>
              <a:rPr lang="en-CA" sz="7200" b="1" dirty="0">
                <a:solidFill>
                  <a:srgbClr val="92D050"/>
                </a:solidFill>
                <a:latin typeface="Blue Highway D Type" pitchFamily="2" charset="0"/>
              </a:rPr>
              <a:t>What is Biotechnology?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87"/>
            <a:ext cx="6347713" cy="1320800"/>
          </a:xfrm>
        </p:spPr>
        <p:txBody>
          <a:bodyPr/>
          <a:lstStyle/>
          <a:p>
            <a:r>
              <a:rPr lang="en-CA" dirty="0"/>
              <a:t>Exploring GMO’s</a:t>
            </a:r>
          </a:p>
        </p:txBody>
      </p:sp>
      <p:sp>
        <p:nvSpPr>
          <p:cNvPr id="6" name="Rectangle 5"/>
          <p:cNvSpPr/>
          <p:nvPr/>
        </p:nvSpPr>
        <p:spPr>
          <a:xfrm>
            <a:off x="611560" y="5235950"/>
            <a:ext cx="7200800" cy="892552"/>
          </a:xfrm>
          <a:prstGeom prst="rect">
            <a:avLst/>
          </a:prstGeom>
        </p:spPr>
        <p:txBody>
          <a:bodyPr wrap="square">
            <a:spAutoFit/>
          </a:bodyPr>
          <a:lstStyle/>
          <a:p>
            <a:pPr algn="ctr">
              <a:buNone/>
            </a:pPr>
            <a:r>
              <a:rPr lang="en-CA" sz="2800" b="1" dirty="0"/>
              <a:t>How GMO’s are Made: The Papaya Story</a:t>
            </a:r>
          </a:p>
          <a:p>
            <a:pPr algn="ctr">
              <a:buNone/>
            </a:pPr>
            <a:r>
              <a:rPr lang="en-CA" sz="2400" dirty="0">
                <a:hlinkClick r:id="rId3"/>
              </a:rPr>
              <a:t>https://www.youtube.com/watch?v=2G-yUuiqIZ0</a:t>
            </a:r>
            <a:endParaRPr lang="en-CA" sz="2400" dirty="0"/>
          </a:p>
        </p:txBody>
      </p:sp>
      <p:pic>
        <p:nvPicPr>
          <p:cNvPr id="11270" name="Picture 6" descr="http://cdn8.diversatechfertilizer.com/v2/wp-content/uploads/2014/03/Papaya.jpg"/>
          <p:cNvPicPr>
            <a:picLocks noChangeAspect="1" noChangeArrowheads="1"/>
          </p:cNvPicPr>
          <p:nvPr/>
        </p:nvPicPr>
        <p:blipFill>
          <a:blip r:embed="rId4" cstate="print"/>
          <a:srcRect/>
          <a:stretch>
            <a:fillRect/>
          </a:stretch>
        </p:blipFill>
        <p:spPr bwMode="auto">
          <a:xfrm>
            <a:off x="1691680" y="908720"/>
            <a:ext cx="5616624" cy="403677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www.calldrmatt.com/facts-not-fiction.png"/>
          <p:cNvPicPr>
            <a:picLocks noChangeAspect="1" noChangeArrowheads="1"/>
          </p:cNvPicPr>
          <p:nvPr/>
        </p:nvPicPr>
        <p:blipFill>
          <a:blip r:embed="rId3" cstate="print"/>
          <a:srcRect/>
          <a:stretch>
            <a:fillRect/>
          </a:stretch>
        </p:blipFill>
        <p:spPr bwMode="auto">
          <a:xfrm>
            <a:off x="539552" y="2636912"/>
            <a:ext cx="3168352" cy="1584176"/>
          </a:xfrm>
          <a:prstGeom prst="rect">
            <a:avLst/>
          </a:prstGeom>
          <a:noFill/>
        </p:spPr>
      </p:pic>
      <p:sp>
        <p:nvSpPr>
          <p:cNvPr id="7" name="Content Placeholder 2"/>
          <p:cNvSpPr txBox="1">
            <a:spLocks/>
          </p:cNvSpPr>
          <p:nvPr/>
        </p:nvSpPr>
        <p:spPr>
          <a:xfrm>
            <a:off x="611560" y="1412776"/>
            <a:ext cx="8229600"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0" u="none" strike="noStrike" kern="1200" cap="none" spc="0" normalizeH="0" baseline="0" noProof="0" dirty="0">
                <a:ln>
                  <a:noFill/>
                </a:ln>
                <a:solidFill>
                  <a:schemeClr val="tx1"/>
                </a:solidFill>
                <a:effectLst/>
                <a:uLnTx/>
                <a:uFillTx/>
                <a:latin typeface="+mn-lt"/>
                <a:ea typeface="+mn-ea"/>
                <a:cs typeface="+mn-cs"/>
              </a:rPr>
              <a:t>Let’s get the...</a:t>
            </a:r>
          </a:p>
        </p:txBody>
      </p:sp>
      <p:pic>
        <p:nvPicPr>
          <p:cNvPr id="5" name="Picture 8">
            <a:hlinkClick r:id="rId4"/>
          </p:cNvPr>
          <p:cNvPicPr>
            <a:picLocks noChangeAspect="1" noChangeArrowheads="1"/>
          </p:cNvPicPr>
          <p:nvPr/>
        </p:nvPicPr>
        <p:blipFill>
          <a:blip r:embed="rId5" cstate="print"/>
          <a:srcRect/>
          <a:stretch>
            <a:fillRect/>
          </a:stretch>
        </p:blipFill>
        <p:spPr bwMode="auto">
          <a:xfrm>
            <a:off x="4211960" y="404664"/>
            <a:ext cx="4464496" cy="6164727"/>
          </a:xfrm>
          <a:prstGeom prst="rect">
            <a:avLst/>
          </a:prstGeom>
          <a:noFill/>
          <a:ln w="9525">
            <a:noFill/>
            <a:miter lim="800000"/>
            <a:headEnd/>
            <a:tailEnd/>
          </a:ln>
          <a:effectLst>
            <a:outerShdw blurRad="254000" dist="38100" dir="18900000" algn="b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...And of Course it is important to consider YOU, the CONSUMER</a:t>
            </a:r>
          </a:p>
        </p:txBody>
      </p:sp>
      <p:pic>
        <p:nvPicPr>
          <p:cNvPr id="31746" name="Picture 2" descr="http://www.eiu.com/graphics/assets/images/public/China_Consumer_Goods/China_consumer_goods_landing_page_image.jpg"/>
          <p:cNvPicPr>
            <a:picLocks noChangeAspect="1" noChangeArrowheads="1"/>
          </p:cNvPicPr>
          <p:nvPr/>
        </p:nvPicPr>
        <p:blipFill>
          <a:blip r:embed="rId3" cstate="print"/>
          <a:srcRect/>
          <a:stretch>
            <a:fillRect/>
          </a:stretch>
        </p:blipFill>
        <p:spPr bwMode="auto">
          <a:xfrm>
            <a:off x="1115616" y="2132856"/>
            <a:ext cx="7346494" cy="331236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88840"/>
            <a:ext cx="7632848" cy="3484983"/>
          </a:xfrm>
        </p:spPr>
        <p:txBody>
          <a:bodyPr>
            <a:noAutofit/>
          </a:bodyPr>
          <a:lstStyle/>
          <a:p>
            <a:pPr>
              <a:buNone/>
            </a:pPr>
            <a:r>
              <a:rPr lang="en-CA" sz="5400" dirty="0"/>
              <a:t>	I feel comfortable buying and eating food that comes from genetically modified crops</a:t>
            </a:r>
          </a:p>
        </p:txBody>
      </p:sp>
      <p:sp>
        <p:nvSpPr>
          <p:cNvPr id="4" name="Rectangle 3"/>
          <p:cNvSpPr/>
          <p:nvPr/>
        </p:nvSpPr>
        <p:spPr>
          <a:xfrm rot="20329656">
            <a:off x="467544" y="404664"/>
            <a:ext cx="1872208" cy="12241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3200" dirty="0"/>
              <a:t>4 Corners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988840"/>
            <a:ext cx="7632848" cy="3484983"/>
          </a:xfrm>
        </p:spPr>
        <p:txBody>
          <a:bodyPr>
            <a:noAutofit/>
          </a:bodyPr>
          <a:lstStyle/>
          <a:p>
            <a:pPr>
              <a:buNone/>
            </a:pPr>
            <a:r>
              <a:rPr lang="en-CA" sz="5400" dirty="0"/>
              <a:t>	I think foods that have been genetically modified should be labelled</a:t>
            </a:r>
          </a:p>
        </p:txBody>
      </p:sp>
      <p:sp>
        <p:nvSpPr>
          <p:cNvPr id="4" name="Rectangle 3"/>
          <p:cNvSpPr/>
          <p:nvPr/>
        </p:nvSpPr>
        <p:spPr>
          <a:xfrm rot="20329656">
            <a:off x="467544" y="404664"/>
            <a:ext cx="1872208" cy="12241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3200" dirty="0"/>
              <a:t>4 Corners </a:t>
            </a:r>
          </a:p>
        </p:txBody>
      </p:sp>
      <p:sp>
        <p:nvSpPr>
          <p:cNvPr id="5" name="Rectangle 4"/>
          <p:cNvSpPr/>
          <p:nvPr/>
        </p:nvSpPr>
        <p:spPr>
          <a:xfrm>
            <a:off x="4355976" y="5949280"/>
            <a:ext cx="4572000" cy="646331"/>
          </a:xfrm>
          <a:prstGeom prst="rect">
            <a:avLst/>
          </a:prstGeom>
        </p:spPr>
        <p:txBody>
          <a:bodyPr>
            <a:spAutoFit/>
          </a:bodyPr>
          <a:lstStyle/>
          <a:p>
            <a:r>
              <a:rPr lang="en-CA" u="sng" dirty="0">
                <a:hlinkClick r:id="rId3"/>
              </a:rPr>
              <a:t>http://allaboutfood.aitc.ca/article/your-questions-about-biotechnology-answered.php</a:t>
            </a:r>
            <a:r>
              <a:rPr lang="en-CA"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43" y="1052736"/>
            <a:ext cx="8229600" cy="1143000"/>
          </a:xfrm>
        </p:spPr>
        <p:txBody>
          <a:bodyPr>
            <a:noAutofit/>
          </a:bodyPr>
          <a:lstStyle/>
          <a:p>
            <a:r>
              <a:rPr lang="en-CA" sz="7200" b="1" dirty="0">
                <a:solidFill>
                  <a:schemeClr val="accent5">
                    <a:lumMod val="50000"/>
                  </a:schemeClr>
                </a:solidFill>
                <a:latin typeface="Blue Highway D Type" pitchFamily="2" charset="0"/>
              </a:rPr>
              <a:t>What is Agriculture? </a:t>
            </a:r>
          </a:p>
        </p:txBody>
      </p:sp>
      <p:pic>
        <p:nvPicPr>
          <p:cNvPr id="29698" name="Picture 2" descr="https://encrypted-tbn1.gstatic.com/images?q=tbn:ANd9GcRzcbhdmKufOlXKm6VNJ_mqKYR5WR7LRRBhd-YoHTb_aAb-AfVNOQ"/>
          <p:cNvPicPr>
            <a:picLocks noChangeAspect="1" noChangeArrowheads="1"/>
          </p:cNvPicPr>
          <p:nvPr/>
        </p:nvPicPr>
        <p:blipFill>
          <a:blip r:embed="rId2" cstate="print"/>
          <a:srcRect/>
          <a:stretch>
            <a:fillRect/>
          </a:stretch>
        </p:blipFill>
        <p:spPr bwMode="auto">
          <a:xfrm>
            <a:off x="539552" y="4365104"/>
            <a:ext cx="2057400" cy="2219326"/>
          </a:xfrm>
          <a:prstGeom prst="rect">
            <a:avLst/>
          </a:prstGeom>
          <a:noFill/>
        </p:spPr>
      </p:pic>
      <p:pic>
        <p:nvPicPr>
          <p:cNvPr id="29700" name="Picture 4" descr="https://encrypted-tbn0.gstatic.com/images?q=tbn:ANd9GcRHoYZ2YpO9kgfb6W3o8EUrLk-TjWx-XK4MJAPxhMRHP2kLc7xmZw"/>
          <p:cNvPicPr>
            <a:picLocks noChangeAspect="1" noChangeArrowheads="1"/>
          </p:cNvPicPr>
          <p:nvPr/>
        </p:nvPicPr>
        <p:blipFill>
          <a:blip r:embed="rId3" cstate="print"/>
          <a:srcRect/>
          <a:stretch>
            <a:fillRect/>
          </a:stretch>
        </p:blipFill>
        <p:spPr bwMode="auto">
          <a:xfrm>
            <a:off x="3275855" y="2852936"/>
            <a:ext cx="2619375" cy="1743076"/>
          </a:xfrm>
          <a:prstGeom prst="rect">
            <a:avLst/>
          </a:prstGeom>
          <a:noFill/>
        </p:spPr>
      </p:pic>
      <p:pic>
        <p:nvPicPr>
          <p:cNvPr id="29702" name="Picture 6" descr="http://t2.gstatic.com/images?q=tbn:ANd9GcTT8fGDZw7Xa__P8FlFeqOD_cdl_NMy-VDZl33cZ7paEXTgESfxdA"/>
          <p:cNvPicPr>
            <a:picLocks noChangeAspect="1" noChangeArrowheads="1"/>
          </p:cNvPicPr>
          <p:nvPr/>
        </p:nvPicPr>
        <p:blipFill>
          <a:blip r:embed="rId4" cstate="print"/>
          <a:srcRect/>
          <a:stretch>
            <a:fillRect/>
          </a:stretch>
        </p:blipFill>
        <p:spPr bwMode="auto">
          <a:xfrm>
            <a:off x="6228184" y="4797152"/>
            <a:ext cx="2628900" cy="17430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firstclass.hsc.on.ca/~bulgerjo/Images/705px-Canada_flag_map.svg.png"/>
          <p:cNvPicPr>
            <a:picLocks noChangeAspect="1" noChangeArrowheads="1"/>
          </p:cNvPicPr>
          <p:nvPr/>
        </p:nvPicPr>
        <p:blipFill>
          <a:blip r:embed="rId2" cstate="print">
            <a:lum bright="59000" contrast="-77000"/>
          </a:blip>
          <a:srcRect/>
          <a:stretch>
            <a:fillRect/>
          </a:stretch>
        </p:blipFill>
        <p:spPr bwMode="auto">
          <a:xfrm>
            <a:off x="683568" y="0"/>
            <a:ext cx="7795245" cy="6623195"/>
          </a:xfrm>
          <a:prstGeom prst="rect">
            <a:avLst/>
          </a:prstGeom>
          <a:noFill/>
          <a:effectLst>
            <a:outerShdw blurRad="50800" dist="50800" dir="5400000" algn="ctr" rotWithShape="0">
              <a:srgbClr val="000000">
                <a:alpha val="0"/>
              </a:srgbClr>
            </a:outerShdw>
          </a:effectLst>
        </p:spPr>
      </p:pic>
      <p:sp>
        <p:nvSpPr>
          <p:cNvPr id="2" name="Title 1"/>
          <p:cNvSpPr>
            <a:spLocks noGrp="1"/>
          </p:cNvSpPr>
          <p:nvPr>
            <p:ph type="title"/>
          </p:nvPr>
        </p:nvSpPr>
        <p:spPr>
          <a:xfrm>
            <a:off x="539552" y="1988840"/>
            <a:ext cx="8229600" cy="2002234"/>
          </a:xfrm>
        </p:spPr>
        <p:txBody>
          <a:bodyPr>
            <a:noAutofit/>
          </a:bodyPr>
          <a:lstStyle/>
          <a:p>
            <a:r>
              <a:rPr lang="en-CA" sz="6600" b="1" dirty="0">
                <a:latin typeface="Aharoni" pitchFamily="2" charset="-79"/>
                <a:cs typeface="Aharoni" pitchFamily="2" charset="-79"/>
              </a:rPr>
              <a:t>What affects what Canada Grows?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95536" y="332656"/>
            <a:ext cx="8401050" cy="6343650"/>
          </a:xfrm>
          <a:prstGeom prst="rect">
            <a:avLst/>
          </a:prstGeom>
          <a:noFill/>
          <a:ln w="9525">
            <a:noFill/>
            <a:miter lim="800000"/>
            <a:headEnd/>
            <a:tailEnd/>
          </a:ln>
        </p:spPr>
      </p:pic>
      <p:sp>
        <p:nvSpPr>
          <p:cNvPr id="5" name="TextBox 4"/>
          <p:cNvSpPr txBox="1"/>
          <p:nvPr/>
        </p:nvSpPr>
        <p:spPr>
          <a:xfrm>
            <a:off x="899592" y="404664"/>
            <a:ext cx="1340432" cy="1015663"/>
          </a:xfrm>
          <a:prstGeom prst="rect">
            <a:avLst/>
          </a:prstGeom>
          <a:noFill/>
        </p:spPr>
        <p:txBody>
          <a:bodyPr wrap="none" rtlCol="0">
            <a:spAutoFit/>
          </a:bodyPr>
          <a:lstStyle/>
          <a:p>
            <a:r>
              <a:rPr lang="en-CA" sz="6000" b="1" dirty="0"/>
              <a:t>Soil</a:t>
            </a:r>
          </a:p>
        </p:txBody>
      </p:sp>
      <p:pic>
        <p:nvPicPr>
          <p:cNvPr id="1027" name="Picture 3"/>
          <p:cNvPicPr>
            <a:picLocks noChangeAspect="1" noChangeArrowheads="1"/>
          </p:cNvPicPr>
          <p:nvPr/>
        </p:nvPicPr>
        <p:blipFill>
          <a:blip r:embed="rId4" cstate="print"/>
          <a:srcRect/>
          <a:stretch>
            <a:fillRect/>
          </a:stretch>
        </p:blipFill>
        <p:spPr bwMode="auto">
          <a:xfrm>
            <a:off x="6804248" y="548680"/>
            <a:ext cx="180022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6273225"/>
            <a:ext cx="5364088" cy="584775"/>
          </a:xfrm>
          <a:prstGeom prst="rect">
            <a:avLst/>
          </a:prstGeom>
        </p:spPr>
        <p:txBody>
          <a:bodyPr wrap="square">
            <a:spAutoFit/>
          </a:bodyPr>
          <a:lstStyle/>
          <a:p>
            <a:r>
              <a:rPr lang="en-CA" sz="800" dirty="0"/>
              <a:t>SOURCE</a:t>
            </a:r>
            <a:r>
              <a:rPr lang="en-CA" sz="800" dirty="0">
                <a:hlinkClick r:id="rId5"/>
              </a:rPr>
              <a:t>: http://atlas.agr.gc.ca/agmaf/index_eng.html#context=soil-sol_en.xml&amp;extent=-2806489.7150002,-789911,3431059,3641857.440138&amp;layers=place37M,place25M,place15M,place5M,place1M,place500K,place250K;rivers25M,rivers15M,rivers5M,rivers1M,rivers500K,lakes37M,lakes25M,lakes15M,lakes5M,lakes1M,lakes500K,Roads25M,Roads15M,Roads5M,Roads1M,Roads500K,ferry500K,bndy5-37M,bndy1M,BndyLn1-5M;SoilOrder1M;</a:t>
            </a:r>
            <a:endParaRPr lang="en-CA"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pic>
        <p:nvPicPr>
          <p:cNvPr id="26626" name="Picture 2" descr="http://mrnagribianko.wikispaces.com/file/view/Terrestrial_Ecozones_of_Canada_Map.jpg/385345524/Terrestrial_Ecozones_of_Canada_Map.jpg"/>
          <p:cNvPicPr>
            <a:picLocks noChangeAspect="1" noChangeArrowheads="1"/>
          </p:cNvPicPr>
          <p:nvPr/>
        </p:nvPicPr>
        <p:blipFill>
          <a:blip r:embed="rId3" cstate="print"/>
          <a:srcRect/>
          <a:stretch>
            <a:fillRect/>
          </a:stretch>
        </p:blipFill>
        <p:spPr bwMode="auto">
          <a:xfrm>
            <a:off x="251520" y="620688"/>
            <a:ext cx="8639522" cy="6127416"/>
          </a:xfrm>
          <a:prstGeom prst="rect">
            <a:avLst/>
          </a:prstGeom>
          <a:noFill/>
        </p:spPr>
      </p:pic>
      <p:sp>
        <p:nvSpPr>
          <p:cNvPr id="5" name="TextBox 4"/>
          <p:cNvSpPr txBox="1"/>
          <p:nvPr/>
        </p:nvSpPr>
        <p:spPr>
          <a:xfrm>
            <a:off x="323528" y="5661248"/>
            <a:ext cx="3568156" cy="1015663"/>
          </a:xfrm>
          <a:prstGeom prst="rect">
            <a:avLst/>
          </a:prstGeom>
          <a:solidFill>
            <a:schemeClr val="bg1"/>
          </a:solidFill>
        </p:spPr>
        <p:txBody>
          <a:bodyPr wrap="none" rtlCol="0">
            <a:spAutoFit/>
          </a:bodyPr>
          <a:lstStyle/>
          <a:p>
            <a:r>
              <a:rPr lang="en-CA" sz="6000" b="1" dirty="0"/>
              <a:t>Landforms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showing Canadian climate regions"/>
          <p:cNvPicPr>
            <a:picLocks noChangeAspect="1" noChangeArrowheads="1"/>
          </p:cNvPicPr>
          <p:nvPr/>
        </p:nvPicPr>
        <p:blipFill>
          <a:blip r:embed="rId3" cstate="print"/>
          <a:srcRect/>
          <a:stretch>
            <a:fillRect/>
          </a:stretch>
        </p:blipFill>
        <p:spPr bwMode="auto">
          <a:xfrm>
            <a:off x="755576" y="476672"/>
            <a:ext cx="7416824" cy="5706594"/>
          </a:xfrm>
          <a:prstGeom prst="rect">
            <a:avLst/>
          </a:prstGeom>
          <a:noFill/>
        </p:spPr>
      </p:pic>
      <p:sp>
        <p:nvSpPr>
          <p:cNvPr id="3" name="Rectangle 2"/>
          <p:cNvSpPr/>
          <p:nvPr/>
        </p:nvSpPr>
        <p:spPr>
          <a:xfrm>
            <a:off x="4572000" y="6211669"/>
            <a:ext cx="4572000" cy="646331"/>
          </a:xfrm>
          <a:prstGeom prst="rect">
            <a:avLst/>
          </a:prstGeom>
        </p:spPr>
        <p:txBody>
          <a:bodyPr>
            <a:spAutoFit/>
          </a:bodyPr>
          <a:lstStyle/>
          <a:p>
            <a:r>
              <a:rPr lang="en-CA" dirty="0">
                <a:hlinkClick r:id="rId4"/>
              </a:rPr>
              <a:t>Source: https://www.ec.gc.ca/adsc-cmda/default.asp?lang=En&amp;n=8C03D32A-1</a:t>
            </a:r>
            <a:endParaRPr lang="en-CA" dirty="0"/>
          </a:p>
        </p:txBody>
      </p:sp>
      <p:sp>
        <p:nvSpPr>
          <p:cNvPr id="4" name="TextBox 3"/>
          <p:cNvSpPr txBox="1"/>
          <p:nvPr/>
        </p:nvSpPr>
        <p:spPr>
          <a:xfrm>
            <a:off x="395536" y="260648"/>
            <a:ext cx="2612767" cy="1015663"/>
          </a:xfrm>
          <a:prstGeom prst="rect">
            <a:avLst/>
          </a:prstGeom>
          <a:solidFill>
            <a:schemeClr val="bg1"/>
          </a:solidFill>
        </p:spPr>
        <p:txBody>
          <a:bodyPr wrap="none" rtlCol="0">
            <a:spAutoFit/>
          </a:bodyPr>
          <a:lstStyle/>
          <a:p>
            <a:r>
              <a:rPr lang="en-CA" sz="6000" b="1" dirty="0"/>
              <a:t>Climate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showing Canadian climate regions"/>
          <p:cNvPicPr>
            <a:picLocks noChangeAspect="1" noChangeArrowheads="1"/>
          </p:cNvPicPr>
          <p:nvPr/>
        </p:nvPicPr>
        <p:blipFill>
          <a:blip r:embed="rId3" cstate="print"/>
          <a:srcRect/>
          <a:stretch>
            <a:fillRect/>
          </a:stretch>
        </p:blipFill>
        <p:spPr bwMode="auto">
          <a:xfrm>
            <a:off x="251520" y="404664"/>
            <a:ext cx="5802477" cy="4464496"/>
          </a:xfrm>
          <a:prstGeom prst="rect">
            <a:avLst/>
          </a:prstGeom>
          <a:noFill/>
        </p:spPr>
      </p:pic>
      <p:sp>
        <p:nvSpPr>
          <p:cNvPr id="3" name="Rectangle 2"/>
          <p:cNvSpPr/>
          <p:nvPr/>
        </p:nvSpPr>
        <p:spPr>
          <a:xfrm>
            <a:off x="4572000" y="6211669"/>
            <a:ext cx="4572000" cy="646331"/>
          </a:xfrm>
          <a:prstGeom prst="rect">
            <a:avLst/>
          </a:prstGeom>
        </p:spPr>
        <p:txBody>
          <a:bodyPr>
            <a:spAutoFit/>
          </a:bodyPr>
          <a:lstStyle/>
          <a:p>
            <a:r>
              <a:rPr lang="en-CA" dirty="0">
                <a:hlinkClick r:id="rId4"/>
              </a:rPr>
              <a:t>Source: https://www.ec.gc.ca/adsc-cmda/default.asp?lang=En&amp;n=8C03D32A-1</a:t>
            </a:r>
            <a:endParaRPr lang="en-CA" dirty="0"/>
          </a:p>
        </p:txBody>
      </p:sp>
      <p:sp>
        <p:nvSpPr>
          <p:cNvPr id="5" name="TextBox 4"/>
          <p:cNvSpPr txBox="1"/>
          <p:nvPr/>
        </p:nvSpPr>
        <p:spPr>
          <a:xfrm>
            <a:off x="4644008" y="4221088"/>
            <a:ext cx="4248472" cy="1692771"/>
          </a:xfrm>
          <a:prstGeom prst="rect">
            <a:avLst/>
          </a:prstGeom>
          <a:noFill/>
        </p:spPr>
        <p:txBody>
          <a:bodyPr wrap="square" rtlCol="0">
            <a:spAutoFit/>
          </a:bodyPr>
          <a:lstStyle/>
          <a:p>
            <a:r>
              <a:rPr lang="en-CA" sz="4000" b="1" dirty="0"/>
              <a:t>Arable Land:</a:t>
            </a:r>
            <a:r>
              <a:rPr lang="en-CA" sz="4000" dirty="0"/>
              <a:t> </a:t>
            </a:r>
          </a:p>
          <a:p>
            <a:r>
              <a:rPr lang="en-CA" sz="3200" dirty="0"/>
              <a:t>land that can be used for growing crops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Georgia" pitchFamily="18" charset="0"/>
              </a:rPr>
              <a:t>Yukon/North BC Mountains</a:t>
            </a:r>
          </a:p>
        </p:txBody>
      </p:sp>
      <p:pic>
        <p:nvPicPr>
          <p:cNvPr id="1026" name="Picture 2"/>
          <p:cNvPicPr>
            <a:picLocks noChangeAspect="1" noChangeArrowheads="1"/>
          </p:cNvPicPr>
          <p:nvPr/>
        </p:nvPicPr>
        <p:blipFill>
          <a:blip r:embed="rId3" cstate="print"/>
          <a:srcRect/>
          <a:stretch>
            <a:fillRect/>
          </a:stretch>
        </p:blipFill>
        <p:spPr bwMode="auto">
          <a:xfrm>
            <a:off x="1403648" y="1637334"/>
            <a:ext cx="6798010" cy="5220666"/>
          </a:xfrm>
          <a:prstGeom prst="rect">
            <a:avLst/>
          </a:prstGeom>
          <a:noFill/>
          <a:ln w="9525">
            <a:noFill/>
            <a:miter lim="800000"/>
            <a:headEnd/>
            <a:tailEnd/>
          </a:ln>
        </p:spPr>
      </p:pic>
      <p:pic>
        <p:nvPicPr>
          <p:cNvPr id="24577" name="Picture 1"/>
          <p:cNvPicPr>
            <a:picLocks noChangeAspect="1" noChangeArrowheads="1"/>
          </p:cNvPicPr>
          <p:nvPr/>
        </p:nvPicPr>
        <p:blipFill>
          <a:blip r:embed="rId4" cstate="print"/>
          <a:srcRect/>
          <a:stretch>
            <a:fillRect/>
          </a:stretch>
        </p:blipFill>
        <p:spPr bwMode="auto">
          <a:xfrm>
            <a:off x="1259632" y="1340768"/>
            <a:ext cx="6399491" cy="52383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5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1582</TotalTime>
  <Words>1691</Words>
  <Application>Microsoft Macintosh PowerPoint</Application>
  <PresentationFormat>On-screen Show (4:3)</PresentationFormat>
  <Paragraphs>151</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TRASHING FOOD WASTE WITH TECHNOLOGY</vt:lpstr>
      <vt:lpstr>PowerPoint Presentation</vt:lpstr>
      <vt:lpstr>What is Agriculture? </vt:lpstr>
      <vt:lpstr>What affects what Canada Grows?</vt:lpstr>
      <vt:lpstr>PowerPoint Presentation</vt:lpstr>
      <vt:lpstr> </vt:lpstr>
      <vt:lpstr>PowerPoint Presentation</vt:lpstr>
      <vt:lpstr>PowerPoint Presentation</vt:lpstr>
      <vt:lpstr>Yukon/North BC Mountains</vt:lpstr>
      <vt:lpstr>South BC Mountains</vt:lpstr>
      <vt:lpstr>Pacific Coast</vt:lpstr>
      <vt:lpstr>Mackenzie District</vt:lpstr>
      <vt:lpstr>Northwestern Forest</vt:lpstr>
      <vt:lpstr>Arctic Tundra</vt:lpstr>
      <vt:lpstr>Arctic Mountains and Fiords </vt:lpstr>
      <vt:lpstr>Northeastern Forest </vt:lpstr>
      <vt:lpstr>Atlantic Canada </vt:lpstr>
      <vt:lpstr>Prairies</vt:lpstr>
      <vt:lpstr>Great Lakes/St Lawrence</vt:lpstr>
      <vt:lpstr>http://www41.statcan.gc.ca/2006/3119/htm/ceb3119_000_2-eng.htm</vt:lpstr>
      <vt:lpstr>Total Farm Area as a proportion of Total Land Area</vt:lpstr>
      <vt:lpstr>PowerPoint Presentation</vt:lpstr>
      <vt:lpstr>What is A GMO?  What is Biotechnology?</vt:lpstr>
      <vt:lpstr>Exploring GMO’s</vt:lpstr>
      <vt:lpstr>PowerPoint Presentation</vt:lpstr>
      <vt:lpstr>...And of Course it is important to consider YOU, the CONSUMER</vt:lpstr>
      <vt:lpstr>PowerPoint Presentation</vt:lpstr>
      <vt:lpstr>PowerPoint Presentation</vt:lpstr>
    </vt:vector>
  </TitlesOfParts>
  <Company>Ontario Agri-Food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dc:creator>
  <cp:lastModifiedBy>Lucy Sharratt</cp:lastModifiedBy>
  <cp:revision>15</cp:revision>
  <dcterms:created xsi:type="dcterms:W3CDTF">2017-02-22T15:35:37Z</dcterms:created>
  <dcterms:modified xsi:type="dcterms:W3CDTF">2017-03-07T16:47:54Z</dcterms:modified>
</cp:coreProperties>
</file>